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7" r:id="rId1"/>
  </p:sldMasterIdLst>
  <p:notesMasterIdLst>
    <p:notesMasterId r:id="rId21"/>
  </p:notesMasterIdLst>
  <p:handoutMasterIdLst>
    <p:handoutMasterId r:id="rId22"/>
  </p:handoutMasterIdLst>
  <p:sldIdLst>
    <p:sldId id="932" r:id="rId2"/>
    <p:sldId id="935" r:id="rId3"/>
    <p:sldId id="931" r:id="rId4"/>
    <p:sldId id="895" r:id="rId5"/>
    <p:sldId id="795" r:id="rId6"/>
    <p:sldId id="512" r:id="rId7"/>
    <p:sldId id="893" r:id="rId8"/>
    <p:sldId id="902" r:id="rId9"/>
    <p:sldId id="899" r:id="rId10"/>
    <p:sldId id="903" r:id="rId11"/>
    <p:sldId id="919" r:id="rId12"/>
    <p:sldId id="927" r:id="rId13"/>
    <p:sldId id="915" r:id="rId14"/>
    <p:sldId id="922" r:id="rId15"/>
    <p:sldId id="934" r:id="rId16"/>
    <p:sldId id="923" r:id="rId17"/>
    <p:sldId id="930" r:id="rId18"/>
    <p:sldId id="929" r:id="rId19"/>
    <p:sldId id="774" r:id="rId20"/>
  </p:sldIdLst>
  <p:sldSz cx="12192000" cy="6858000"/>
  <p:notesSz cx="6794500" cy="9931400"/>
  <p:defaultTextStyle>
    <a:defPPr>
      <a:defRPr lang="zh-TW"/>
    </a:defPPr>
    <a:lvl1pPr algn="ctr" rtl="0" fontAlgn="base">
      <a:spcBef>
        <a:spcPct val="0"/>
      </a:spcBef>
      <a:spcAft>
        <a:spcPct val="0"/>
      </a:spcAft>
      <a:defRPr kumimoji="1" b="1" kern="1200">
        <a:solidFill>
          <a:schemeClr val="tx1"/>
        </a:solidFill>
        <a:latin typeface="Verdana" pitchFamily="34" charset="0"/>
        <a:ea typeface="新細明體" pitchFamily="18" charset="-120"/>
        <a:cs typeface="+mn-cs"/>
      </a:defRPr>
    </a:lvl1pPr>
    <a:lvl2pPr marL="457200" algn="ctr" rtl="0" fontAlgn="base">
      <a:spcBef>
        <a:spcPct val="0"/>
      </a:spcBef>
      <a:spcAft>
        <a:spcPct val="0"/>
      </a:spcAft>
      <a:defRPr kumimoji="1" b="1" kern="1200">
        <a:solidFill>
          <a:schemeClr val="tx1"/>
        </a:solidFill>
        <a:latin typeface="Verdana" pitchFamily="34" charset="0"/>
        <a:ea typeface="新細明體" pitchFamily="18" charset="-120"/>
        <a:cs typeface="+mn-cs"/>
      </a:defRPr>
    </a:lvl2pPr>
    <a:lvl3pPr marL="914400" algn="ctr" rtl="0" fontAlgn="base">
      <a:spcBef>
        <a:spcPct val="0"/>
      </a:spcBef>
      <a:spcAft>
        <a:spcPct val="0"/>
      </a:spcAft>
      <a:defRPr kumimoji="1" b="1" kern="1200">
        <a:solidFill>
          <a:schemeClr val="tx1"/>
        </a:solidFill>
        <a:latin typeface="Verdana" pitchFamily="34" charset="0"/>
        <a:ea typeface="新細明體" pitchFamily="18" charset="-120"/>
        <a:cs typeface="+mn-cs"/>
      </a:defRPr>
    </a:lvl3pPr>
    <a:lvl4pPr marL="1371600" algn="ctr" rtl="0" fontAlgn="base">
      <a:spcBef>
        <a:spcPct val="0"/>
      </a:spcBef>
      <a:spcAft>
        <a:spcPct val="0"/>
      </a:spcAft>
      <a:defRPr kumimoji="1" b="1" kern="1200">
        <a:solidFill>
          <a:schemeClr val="tx1"/>
        </a:solidFill>
        <a:latin typeface="Verdana" pitchFamily="34" charset="0"/>
        <a:ea typeface="新細明體" pitchFamily="18" charset="-120"/>
        <a:cs typeface="+mn-cs"/>
      </a:defRPr>
    </a:lvl4pPr>
    <a:lvl5pPr marL="1828800" algn="ctr" rtl="0" fontAlgn="base">
      <a:spcBef>
        <a:spcPct val="0"/>
      </a:spcBef>
      <a:spcAft>
        <a:spcPct val="0"/>
      </a:spcAft>
      <a:defRPr kumimoji="1" b="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b="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b="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b="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b="1"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0033CC"/>
    <a:srgbClr val="660066"/>
    <a:srgbClr val="800000"/>
    <a:srgbClr val="000099"/>
    <a:srgbClr val="CC6600"/>
    <a:srgbClr val="006600"/>
    <a:srgbClr val="FF9900"/>
    <a:srgbClr val="DFDA00"/>
    <a:srgbClr val="5703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91311" autoAdjust="0"/>
  </p:normalViewPr>
  <p:slideViewPr>
    <p:cSldViewPr snapToObjects="1">
      <p:cViewPr>
        <p:scale>
          <a:sx n="90" d="100"/>
          <a:sy n="90" d="100"/>
        </p:scale>
        <p:origin x="-132" y="954"/>
      </p:cViewPr>
      <p:guideLst>
        <p:guide orient="horz" pos="2160"/>
        <p:guide pos="3840"/>
      </p:guideLst>
    </p:cSldViewPr>
  </p:slideViewPr>
  <p:outlineViewPr>
    <p:cViewPr>
      <p:scale>
        <a:sx n="33" d="100"/>
        <a:sy n="33" d="100"/>
      </p:scale>
      <p:origin x="0" y="-2840"/>
    </p:cViewPr>
  </p:outlineViewPr>
  <p:notesTextViewPr>
    <p:cViewPr>
      <p:scale>
        <a:sx n="100" d="100"/>
        <a:sy n="100" d="100"/>
      </p:scale>
      <p:origin x="0" y="0"/>
    </p:cViewPr>
  </p:notesTextViewPr>
  <p:sorterViewPr>
    <p:cViewPr>
      <p:scale>
        <a:sx n="66" d="100"/>
        <a:sy n="66" d="100"/>
      </p:scale>
      <p:origin x="0" y="-306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2944283" cy="49657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l">
              <a:defRPr sz="1200" b="0">
                <a:latin typeface="Arial" charset="0"/>
              </a:defRPr>
            </a:lvl1pPr>
          </a:lstStyle>
          <a:p>
            <a:pPr>
              <a:defRPr/>
            </a:pPr>
            <a:endParaRPr lang="en-US" altLang="zh-TW"/>
          </a:p>
        </p:txBody>
      </p:sp>
      <p:sp>
        <p:nvSpPr>
          <p:cNvPr id="131075" name="Rectangle 3"/>
          <p:cNvSpPr>
            <a:spLocks noGrp="1" noChangeArrowheads="1"/>
          </p:cNvSpPr>
          <p:nvPr>
            <p:ph type="dt" sz="quarter" idx="1"/>
          </p:nvPr>
        </p:nvSpPr>
        <p:spPr bwMode="auto">
          <a:xfrm>
            <a:off x="3848646" y="1"/>
            <a:ext cx="2944283" cy="49657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atin typeface="Arial" charset="0"/>
              </a:defRPr>
            </a:lvl1pPr>
          </a:lstStyle>
          <a:p>
            <a:pPr>
              <a:defRPr/>
            </a:pPr>
            <a:endParaRPr lang="en-US" altLang="zh-TW"/>
          </a:p>
        </p:txBody>
      </p:sp>
      <p:sp>
        <p:nvSpPr>
          <p:cNvPr id="131076" name="Rectangle 4"/>
          <p:cNvSpPr>
            <a:spLocks noGrp="1" noChangeArrowheads="1"/>
          </p:cNvSpPr>
          <p:nvPr>
            <p:ph type="ftr" sz="quarter" idx="2"/>
          </p:nvPr>
        </p:nvSpPr>
        <p:spPr bwMode="auto">
          <a:xfrm>
            <a:off x="1" y="9433107"/>
            <a:ext cx="2944283" cy="49657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l">
              <a:defRPr sz="1200" b="0">
                <a:latin typeface="Arial" charset="0"/>
              </a:defRPr>
            </a:lvl1pPr>
          </a:lstStyle>
          <a:p>
            <a:pPr>
              <a:defRPr/>
            </a:pPr>
            <a:endParaRPr lang="en-US" altLang="zh-TW"/>
          </a:p>
        </p:txBody>
      </p:sp>
      <p:sp>
        <p:nvSpPr>
          <p:cNvPr id="131077" name="Rectangle 5"/>
          <p:cNvSpPr>
            <a:spLocks noGrp="1" noChangeArrowheads="1"/>
          </p:cNvSpPr>
          <p:nvPr>
            <p:ph type="sldNum" sz="quarter" idx="3"/>
          </p:nvPr>
        </p:nvSpPr>
        <p:spPr bwMode="auto">
          <a:xfrm>
            <a:off x="3848646" y="9433107"/>
            <a:ext cx="2944283" cy="49657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atin typeface="Arial" charset="0"/>
              </a:defRPr>
            </a:lvl1pPr>
          </a:lstStyle>
          <a:p>
            <a:pPr>
              <a:defRPr/>
            </a:pPr>
            <a:fld id="{34F50D6E-5A15-48F1-A6AB-090983166D90}" type="slidenum">
              <a:rPr lang="en-US" altLang="zh-TW"/>
              <a:pPr>
                <a:defRPr/>
              </a:pPr>
              <a:t>‹#›</a:t>
            </a:fld>
            <a:endParaRPr lang="en-US" altLang="zh-TW"/>
          </a:p>
        </p:txBody>
      </p:sp>
    </p:spTree>
    <p:extLst>
      <p:ext uri="{BB962C8B-B14F-4D97-AF65-F5344CB8AC3E}">
        <p14:creationId xmlns:p14="http://schemas.microsoft.com/office/powerpoint/2010/main" xmlns="" val="419530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1"/>
            <a:ext cx="2944283" cy="49657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l">
              <a:defRPr sz="1200" b="0"/>
            </a:lvl1pPr>
          </a:lstStyle>
          <a:p>
            <a:pPr>
              <a:defRPr/>
            </a:pPr>
            <a:endParaRPr lang="en-US" altLang="zh-TW"/>
          </a:p>
        </p:txBody>
      </p:sp>
      <p:sp>
        <p:nvSpPr>
          <p:cNvPr id="98307" name="Rectangle 3"/>
          <p:cNvSpPr>
            <a:spLocks noGrp="1" noChangeArrowheads="1"/>
          </p:cNvSpPr>
          <p:nvPr>
            <p:ph type="dt" idx="1"/>
          </p:nvPr>
        </p:nvSpPr>
        <p:spPr bwMode="auto">
          <a:xfrm>
            <a:off x="3850218" y="1"/>
            <a:ext cx="2944283" cy="49657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lvl1pPr>
          </a:lstStyle>
          <a:p>
            <a:pPr>
              <a:defRPr/>
            </a:pPr>
            <a:endParaRPr lang="en-US" altLang="zh-TW"/>
          </a:p>
        </p:txBody>
      </p:sp>
      <p:sp>
        <p:nvSpPr>
          <p:cNvPr id="79876"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905935" y="4717415"/>
            <a:ext cx="4982633" cy="446913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8310" name="Rectangle 6"/>
          <p:cNvSpPr>
            <a:spLocks noGrp="1" noChangeArrowheads="1"/>
          </p:cNvSpPr>
          <p:nvPr>
            <p:ph type="ftr" sz="quarter" idx="4"/>
          </p:nvPr>
        </p:nvSpPr>
        <p:spPr bwMode="auto">
          <a:xfrm>
            <a:off x="1" y="9434830"/>
            <a:ext cx="2944283" cy="49657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l">
              <a:defRPr sz="1200" b="0"/>
            </a:lvl1pPr>
          </a:lstStyle>
          <a:p>
            <a:pPr>
              <a:defRPr/>
            </a:pPr>
            <a:endParaRPr lang="en-US" altLang="zh-TW"/>
          </a:p>
        </p:txBody>
      </p:sp>
      <p:sp>
        <p:nvSpPr>
          <p:cNvPr id="98311" name="Rectangle 7"/>
          <p:cNvSpPr>
            <a:spLocks noGrp="1" noChangeArrowheads="1"/>
          </p:cNvSpPr>
          <p:nvPr>
            <p:ph type="sldNum" sz="quarter" idx="5"/>
          </p:nvPr>
        </p:nvSpPr>
        <p:spPr bwMode="auto">
          <a:xfrm>
            <a:off x="3850218" y="9434830"/>
            <a:ext cx="2944283" cy="496570"/>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lvl1pPr>
          </a:lstStyle>
          <a:p>
            <a:pPr>
              <a:defRPr/>
            </a:pPr>
            <a:fld id="{143AAB05-4526-41AB-9B3C-65E71A201563}" type="slidenum">
              <a:rPr lang="en-US" altLang="zh-TW"/>
              <a:pPr>
                <a:defRPr/>
              </a:pPr>
              <a:t>‹#›</a:t>
            </a:fld>
            <a:endParaRPr lang="en-US" altLang="zh-TW"/>
          </a:p>
        </p:txBody>
      </p:sp>
    </p:spTree>
    <p:extLst>
      <p:ext uri="{BB962C8B-B14F-4D97-AF65-F5344CB8AC3E}">
        <p14:creationId xmlns:p14="http://schemas.microsoft.com/office/powerpoint/2010/main" xmlns="" val="973851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1D80F7-C75B-9514-D917-DE3E333829B0}"/>
            </a:ext>
          </a:extLst>
        </p:cNvPr>
        <p:cNvGrpSpPr/>
        <p:nvPr/>
      </p:nvGrpSpPr>
      <p:grpSpPr>
        <a:xfrm>
          <a:off x="0" y="0"/>
          <a:ext cx="0" cy="0"/>
          <a:chOff x="0" y="0"/>
          <a:chExt cx="0" cy="0"/>
        </a:xfrm>
      </p:grpSpPr>
      <p:sp>
        <p:nvSpPr>
          <p:cNvPr id="109570" name="Rectangle 7">
            <a:extLst>
              <a:ext uri="{FF2B5EF4-FFF2-40B4-BE49-F238E27FC236}">
                <a16:creationId xmlns:a16="http://schemas.microsoft.com/office/drawing/2014/main" xmlns="" id="{F494D403-EA21-4CC5-0F58-730871FD50C6}"/>
              </a:ext>
            </a:extLst>
          </p:cNvPr>
          <p:cNvSpPr txBox="1">
            <a:spLocks noGrp="1" noChangeArrowheads="1"/>
          </p:cNvSpPr>
          <p:nvPr/>
        </p:nvSpPr>
        <p:spPr bwMode="auto">
          <a:xfrm>
            <a:off x="3849688" y="9436100"/>
            <a:ext cx="2944812" cy="495300"/>
          </a:xfrm>
          <a:prstGeom prst="rect">
            <a:avLst/>
          </a:prstGeom>
          <a:noFill/>
          <a:ln w="9525">
            <a:noFill/>
            <a:miter lim="800000"/>
            <a:headEnd/>
            <a:tailEnd/>
          </a:ln>
        </p:spPr>
        <p:txBody>
          <a:bodyPr lIns="91418" tIns="45711" rIns="91418" bIns="45711" anchor="b"/>
          <a:lstStyle/>
          <a:p>
            <a:pPr algn="r"/>
            <a:fld id="{7CA041A7-0739-4C22-83DE-0EB7A4DA891F}" type="slidenum">
              <a:rPr lang="en-US" altLang="zh-TW" sz="1200" b="0"/>
              <a:pPr algn="r"/>
              <a:t>2</a:t>
            </a:fld>
            <a:endParaRPr lang="en-US" altLang="zh-TW" sz="1200" b="0" dirty="0"/>
          </a:p>
        </p:txBody>
      </p:sp>
      <p:sp>
        <p:nvSpPr>
          <p:cNvPr id="109571" name="Rectangle 2">
            <a:extLst>
              <a:ext uri="{FF2B5EF4-FFF2-40B4-BE49-F238E27FC236}">
                <a16:creationId xmlns:a16="http://schemas.microsoft.com/office/drawing/2014/main" xmlns="" id="{BA799BB1-3A53-DB35-4FB3-BB82208C4125}"/>
              </a:ext>
            </a:extLst>
          </p:cNvPr>
          <p:cNvSpPr>
            <a:spLocks noGrp="1" noRot="1" noChangeAspect="1" noChangeArrowheads="1" noTextEdit="1"/>
          </p:cNvSpPr>
          <p:nvPr>
            <p:ph type="sldImg"/>
          </p:nvPr>
        </p:nvSpPr>
        <p:spPr>
          <a:xfrm>
            <a:off x="87313" y="744538"/>
            <a:ext cx="6619875" cy="3724275"/>
          </a:xfrm>
          <a:ln/>
        </p:spPr>
      </p:sp>
      <p:sp>
        <p:nvSpPr>
          <p:cNvPr id="109572" name="Rectangle 3">
            <a:extLst>
              <a:ext uri="{FF2B5EF4-FFF2-40B4-BE49-F238E27FC236}">
                <a16:creationId xmlns:a16="http://schemas.microsoft.com/office/drawing/2014/main" xmlns="" id="{769ABD9C-9C5B-665C-9EB3-808330B2327B}"/>
              </a:ext>
            </a:extLst>
          </p:cNvPr>
          <p:cNvSpPr>
            <a:spLocks noGrp="1" noChangeArrowheads="1"/>
          </p:cNvSpPr>
          <p:nvPr>
            <p:ph type="body" idx="1"/>
          </p:nvPr>
        </p:nvSpPr>
        <p:spPr>
          <a:noFill/>
          <a:ln/>
        </p:spPr>
        <p:txBody>
          <a:bodyPr/>
          <a:lstStyle/>
          <a:p>
            <a:pPr eaLnBrk="1" hangingPunct="1"/>
            <a:endParaRPr lang="zh-TW" altLang="zh-TW" dirty="0">
              <a:latin typeface="Arial" pitchFamily="34" charset="0"/>
            </a:endParaRPr>
          </a:p>
        </p:txBody>
      </p:sp>
    </p:spTree>
    <p:extLst>
      <p:ext uri="{BB962C8B-B14F-4D97-AF65-F5344CB8AC3E}">
        <p14:creationId xmlns:p14="http://schemas.microsoft.com/office/powerpoint/2010/main" xmlns="" val="32587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49688" y="9436100"/>
            <a:ext cx="2944812" cy="495300"/>
          </a:xfrm>
          <a:prstGeom prst="rect">
            <a:avLst/>
          </a:prstGeom>
          <a:noFill/>
          <a:ln w="9525">
            <a:noFill/>
            <a:miter lim="800000"/>
            <a:headEnd/>
            <a:tailEnd/>
          </a:ln>
        </p:spPr>
        <p:txBody>
          <a:bodyPr lIns="91426" tIns="45714" rIns="91426" bIns="45714" anchor="b"/>
          <a:lstStyle/>
          <a:p>
            <a:pPr algn="r"/>
            <a:fld id="{4D30CED5-6781-4C7B-A938-AAFA9E37C801}" type="slidenum">
              <a:rPr lang="zh-TW" altLang="en-US" sz="1200" b="0"/>
              <a:pPr algn="r"/>
              <a:t>4</a:t>
            </a:fld>
            <a:endParaRPr lang="en-US" altLang="zh-TW" sz="1200" b="0" dirty="0"/>
          </a:p>
        </p:txBody>
      </p:sp>
      <p:sp>
        <p:nvSpPr>
          <p:cNvPr id="110595" name="Rectangle 2"/>
          <p:cNvSpPr>
            <a:spLocks noGrp="1" noRot="1" noChangeAspect="1" noChangeArrowheads="1" noTextEdit="1"/>
          </p:cNvSpPr>
          <p:nvPr>
            <p:ph type="sldImg"/>
          </p:nvPr>
        </p:nvSpPr>
        <p:spPr>
          <a:xfrm>
            <a:off x="87313" y="744538"/>
            <a:ext cx="6619875" cy="3724275"/>
          </a:xfrm>
          <a:ln/>
        </p:spPr>
      </p:sp>
      <p:sp>
        <p:nvSpPr>
          <p:cNvPr id="110596" name="Rectangle 3"/>
          <p:cNvSpPr>
            <a:spLocks noGrp="1" noChangeArrowheads="1"/>
          </p:cNvSpPr>
          <p:nvPr>
            <p:ph type="body" idx="1"/>
          </p:nvPr>
        </p:nvSpPr>
        <p:spPr>
          <a:noFill/>
          <a:ln/>
        </p:spPr>
        <p:txBody>
          <a:bodyPr/>
          <a:lstStyle/>
          <a:p>
            <a:endParaRPr lang="zh-TW" altLang="zh-TW">
              <a:latin typeface="Arial" pitchFamily="34" charset="0"/>
            </a:endParaRPr>
          </a:p>
        </p:txBody>
      </p:sp>
    </p:spTree>
    <p:extLst>
      <p:ext uri="{BB962C8B-B14F-4D97-AF65-F5344CB8AC3E}">
        <p14:creationId xmlns:p14="http://schemas.microsoft.com/office/powerpoint/2010/main" xmlns="" val="217577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50217" y="9434830"/>
            <a:ext cx="2944283" cy="496570"/>
          </a:xfrm>
          <a:prstGeom prst="rect">
            <a:avLst/>
          </a:prstGeom>
          <a:noFill/>
          <a:ln w="9525">
            <a:noFill/>
            <a:miter lim="800000"/>
            <a:headEnd/>
            <a:tailEnd/>
          </a:ln>
        </p:spPr>
        <p:txBody>
          <a:bodyPr anchor="b"/>
          <a:lstStyle/>
          <a:p>
            <a:pPr algn="r"/>
            <a:fld id="{A0ED44A7-2AD5-4BCD-88BB-1B613CF4A2CD}" type="slidenum">
              <a:rPr lang="zh-TW" altLang="en-US" sz="1200" b="0"/>
              <a:pPr algn="r"/>
              <a:t>6</a:t>
            </a:fld>
            <a:endParaRPr lang="en-US" altLang="zh-TW" sz="1200" b="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679450" y="4717415"/>
            <a:ext cx="5435600" cy="4469130"/>
          </a:xfrm>
          <a:noFill/>
          <a:ln/>
        </p:spPr>
        <p:txBody>
          <a:bodyPr/>
          <a:lstStyle/>
          <a:p>
            <a:r>
              <a:rPr lang="en-US" altLang="zh-TW"/>
              <a:t>Blackberry?</a:t>
            </a:r>
          </a:p>
        </p:txBody>
      </p:sp>
    </p:spTree>
    <p:extLst>
      <p:ext uri="{BB962C8B-B14F-4D97-AF65-F5344CB8AC3E}">
        <p14:creationId xmlns:p14="http://schemas.microsoft.com/office/powerpoint/2010/main" xmlns="" val="406346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87313" y="744538"/>
            <a:ext cx="6619875" cy="3724275"/>
          </a:xfrm>
        </p:spPr>
      </p:sp>
      <p:sp>
        <p:nvSpPr>
          <p:cNvPr id="3" name="備忘稿版面配置區 2"/>
          <p:cNvSpPr>
            <a:spLocks noGrp="1"/>
          </p:cNvSpPr>
          <p:nvPr>
            <p:ph type="body" idx="1"/>
          </p:nvPr>
        </p:nvSpPr>
        <p:spPr/>
        <p:txBody>
          <a:bodyPr>
            <a:normAutofit/>
          </a:bodyPr>
          <a:lstStyle/>
          <a:p>
            <a:r>
              <a:rPr lang="en-US" altLang="zh-TW" dirty="0"/>
              <a:t>2015</a:t>
            </a:r>
            <a:r>
              <a:rPr lang="zh-TW" altLang="en-US" dirty="0"/>
              <a:t>年</a:t>
            </a:r>
            <a:r>
              <a:rPr lang="en-US" altLang="zh-TW" dirty="0"/>
              <a:t>1</a:t>
            </a:r>
            <a:r>
              <a:rPr lang="zh-TW" altLang="en-US" dirty="0"/>
              <a:t>月出版</a:t>
            </a:r>
            <a:r>
              <a:rPr lang="en-US" altLang="zh-TW" dirty="0"/>
              <a:t>Book 3</a:t>
            </a:r>
            <a:r>
              <a:rPr lang="zh-TW" altLang="en-US" dirty="0"/>
              <a:t>，</a:t>
            </a:r>
            <a:r>
              <a:rPr lang="en-US" altLang="zh-TW" dirty="0"/>
              <a:t>4</a:t>
            </a:r>
            <a:r>
              <a:rPr lang="zh-TW" altLang="en-US" dirty="0"/>
              <a:t>月出版</a:t>
            </a:r>
            <a:r>
              <a:rPr lang="en-US" altLang="zh-TW" dirty="0"/>
              <a:t>Book 4</a:t>
            </a:r>
            <a:endParaRPr lang="zh-TW" altLang="en-US" dirty="0"/>
          </a:p>
        </p:txBody>
      </p:sp>
      <p:sp>
        <p:nvSpPr>
          <p:cNvPr id="4" name="投影片編號版面配置區 3"/>
          <p:cNvSpPr>
            <a:spLocks noGrp="1"/>
          </p:cNvSpPr>
          <p:nvPr>
            <p:ph type="sldNum" sz="quarter" idx="10"/>
          </p:nvPr>
        </p:nvSpPr>
        <p:spPr/>
        <p:txBody>
          <a:bodyPr/>
          <a:lstStyle/>
          <a:p>
            <a:pPr>
              <a:defRPr/>
            </a:pPr>
            <a:fld id="{143AAB05-4526-41AB-9B3C-65E71A201563}" type="slidenum">
              <a:rPr lang="en-US" altLang="zh-TW" smtClean="0"/>
              <a:pPr>
                <a:defRPr/>
              </a:pPr>
              <a:t>8</a:t>
            </a:fld>
            <a:endParaRPr lang="en-US" altLang="zh-TW"/>
          </a:p>
        </p:txBody>
      </p:sp>
    </p:spTree>
    <p:extLst>
      <p:ext uri="{BB962C8B-B14F-4D97-AF65-F5344CB8AC3E}">
        <p14:creationId xmlns:p14="http://schemas.microsoft.com/office/powerpoint/2010/main" xmlns="" val="12446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19875" cy="3724275"/>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9</a:t>
            </a:fld>
            <a:endParaRPr lang="zh-CN" altLang="en-US"/>
          </a:p>
        </p:txBody>
      </p:sp>
    </p:spTree>
    <p:extLst>
      <p:ext uri="{BB962C8B-B14F-4D97-AF65-F5344CB8AC3E}">
        <p14:creationId xmlns:p14="http://schemas.microsoft.com/office/powerpoint/2010/main" xmlns="" val="222109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87313" y="744538"/>
            <a:ext cx="6619875" cy="3724275"/>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40A0CE0E-1F4B-CF42-AA37-DB8BE870D04A}" type="slidenum">
              <a:rPr kumimoji="1" lang="zh-TW" altLang="en-US" smtClean="0"/>
              <a:pPr/>
              <a:t>10</a:t>
            </a:fld>
            <a:endParaRPr kumimoji="1" lang="zh-TW" altLang="en-US"/>
          </a:p>
        </p:txBody>
      </p:sp>
    </p:spTree>
    <p:extLst>
      <p:ext uri="{BB962C8B-B14F-4D97-AF65-F5344CB8AC3E}">
        <p14:creationId xmlns:p14="http://schemas.microsoft.com/office/powerpoint/2010/main" xmlns="" val="277217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78BE31A-BCB9-4649-8BBF-283D9327618E}" type="slidenum">
              <a:rPr lang="en-US" altLang="zh-TW" smtClean="0"/>
              <a:pPr/>
              <a:t>19</a:t>
            </a:fld>
            <a:endParaRPr lang="en-US" altLang="zh-TW"/>
          </a:p>
        </p:txBody>
      </p:sp>
      <p:sp>
        <p:nvSpPr>
          <p:cNvPr id="115715" name="Rectangle 2"/>
          <p:cNvSpPr>
            <a:spLocks noGrp="1" noRot="1" noChangeAspect="1" noChangeArrowheads="1" noTextEdit="1"/>
          </p:cNvSpPr>
          <p:nvPr>
            <p:ph type="sldImg"/>
          </p:nvPr>
        </p:nvSpPr>
        <p:spPr>
          <a:xfrm>
            <a:off x="87313" y="744538"/>
            <a:ext cx="6619875" cy="3724275"/>
          </a:xfrm>
          <a:ln/>
        </p:spPr>
      </p:sp>
      <p:sp>
        <p:nvSpPr>
          <p:cNvPr id="115716" name="Rectangle 3"/>
          <p:cNvSpPr>
            <a:spLocks noGrp="1" noChangeArrowheads="1"/>
          </p:cNvSpPr>
          <p:nvPr>
            <p:ph type="body" idx="1"/>
          </p:nvPr>
        </p:nvSpPr>
        <p:spPr>
          <a:noFill/>
          <a:ln/>
        </p:spPr>
        <p:txBody>
          <a:bodyPr/>
          <a:lstStyle/>
          <a:p>
            <a:pPr eaLnBrk="1" hangingPunct="1"/>
            <a:endParaRPr lang="zh-TW" altLang="zh-TW" dirty="0"/>
          </a:p>
        </p:txBody>
      </p:sp>
    </p:spTree>
    <p:extLst>
      <p:ext uri="{BB962C8B-B14F-4D97-AF65-F5344CB8AC3E}">
        <p14:creationId xmlns:p14="http://schemas.microsoft.com/office/powerpoint/2010/main" xmlns="" val="329803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D36AD91-96B8-4D51-8CF1-F0994F4E7AE7}"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8C8CBC18-69F8-459E-A8A3-AC74C5BE6CA2}" type="slidenum">
              <a:rPr lang="zh-TW" altLang="en-US"/>
              <a:pPr/>
              <a:t>‹#›</a:t>
            </a:fld>
            <a:endParaRPr lang="en-US" altLang="zh-TW"/>
          </a:p>
        </p:txBody>
      </p:sp>
    </p:spTree>
    <p:extLst>
      <p:ext uri="{BB962C8B-B14F-4D97-AF65-F5344CB8AC3E}">
        <p14:creationId xmlns:p14="http://schemas.microsoft.com/office/powerpoint/2010/main" xmlns="" val="392671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7A66AF0-92FD-4D48-8465-844076AA58F5}"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A5ED1BAC-C7B2-4956-AF8B-52995EBCF45B}" type="slidenum">
              <a:rPr lang="zh-TW" altLang="en-US"/>
              <a:pPr/>
              <a:t>‹#›</a:t>
            </a:fld>
            <a:endParaRPr lang="en-US" altLang="zh-TW"/>
          </a:p>
        </p:txBody>
      </p:sp>
    </p:spTree>
    <p:extLst>
      <p:ext uri="{BB962C8B-B14F-4D97-AF65-F5344CB8AC3E}">
        <p14:creationId xmlns:p14="http://schemas.microsoft.com/office/powerpoint/2010/main" xmlns="" val="7357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0780F42-059E-4082-8169-C81E22070B1B}"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447EC619-E9F9-491D-9721-EACF4752780A}" type="slidenum">
              <a:rPr lang="zh-TW" altLang="en-US"/>
              <a:pPr/>
              <a:t>‹#›</a:t>
            </a:fld>
            <a:endParaRPr lang="en-US" altLang="zh-TW"/>
          </a:p>
        </p:txBody>
      </p:sp>
    </p:spTree>
    <p:extLst>
      <p:ext uri="{BB962C8B-B14F-4D97-AF65-F5344CB8AC3E}">
        <p14:creationId xmlns:p14="http://schemas.microsoft.com/office/powerpoint/2010/main" xmlns="" val="372212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90552" y="103189"/>
            <a:ext cx="10991849" cy="59531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7"/>
          <p:cNvSpPr>
            <a:spLocks noGrp="1" noChangeArrowheads="1"/>
          </p:cNvSpPr>
          <p:nvPr>
            <p:ph type="dt" sz="half" idx="10"/>
          </p:nvPr>
        </p:nvSpPr>
        <p:spPr>
          <a:ln/>
        </p:spPr>
        <p:txBody>
          <a:bodyPr/>
          <a:lstStyle>
            <a:lvl1pPr>
              <a:defRPr/>
            </a:lvl1pPr>
          </a:lstStyle>
          <a:p>
            <a:pPr>
              <a:defRPr/>
            </a:pPr>
            <a:fld id="{E30E1818-C73A-4E07-8CC1-53952038DC13}" type="datetime1">
              <a:rPr lang="zh-TW" altLang="en-US" smtClean="0">
                <a:solidFill>
                  <a:prstClr val="black">
                    <a:tint val="75000"/>
                  </a:prstClr>
                </a:solidFill>
              </a:rPr>
              <a:pPr>
                <a:defRPr/>
              </a:pPr>
              <a:t>2026/5/22</a:t>
            </a:fld>
            <a:endParaRPr lang="en-US" altLang="zh-TW">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fld id="{A190341F-4A4B-4289-9225-3A21FF498B85}" type="slidenum">
              <a:rPr lang="en-US" altLang="zh-TW"/>
              <a:pPr/>
              <a:t>‹#›</a:t>
            </a:fld>
            <a:endParaRPr lang="en-US" altLang="zh-TW"/>
          </a:p>
        </p:txBody>
      </p:sp>
    </p:spTree>
    <p:extLst>
      <p:ext uri="{BB962C8B-B14F-4D97-AF65-F5344CB8AC3E}">
        <p14:creationId xmlns:p14="http://schemas.microsoft.com/office/powerpoint/2010/main" xmlns="" val="60870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pic>
        <p:nvPicPr>
          <p:cNvPr id="5" name="Picture 3" descr="C:\Users\leo_liu\Downloads\liveabc_logo.pn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18565" y="26108"/>
            <a:ext cx="903056" cy="6772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投影片編號版面配置區 5"/>
          <p:cNvSpPr>
            <a:spLocks noGrp="1"/>
          </p:cNvSpPr>
          <p:nvPr>
            <p:ph type="sldNum" sz="quarter" idx="12"/>
          </p:nvPr>
        </p:nvSpPr>
        <p:spPr>
          <a:xfrm>
            <a:off x="9264353" y="6356366"/>
            <a:ext cx="2844800" cy="365125"/>
          </a:xfrm>
        </p:spPr>
        <p:txBody>
          <a:body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xmlns="" val="167624829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標題及物件">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lvl1pPr>
              <a:defRPr/>
            </a:lvl1pPr>
          </a:lstStyle>
          <a:p>
            <a:pPr>
              <a:defRPr/>
            </a:pPr>
            <a:fld id="{669B0E75-6214-45C2-9100-72AEF8A7A46A}"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95D30CA6-F302-4970-93BB-B0A1B1FD8ED5}" type="slidenum">
              <a:rPr lang="zh-TW" altLang="en-US"/>
              <a:pPr/>
              <a:t>‹#›</a:t>
            </a:fld>
            <a:endParaRPr lang="en-US" altLang="zh-TW"/>
          </a:p>
        </p:txBody>
      </p:sp>
      <p:sp>
        <p:nvSpPr>
          <p:cNvPr id="7" name="標題 1"/>
          <p:cNvSpPr>
            <a:spLocks noGrp="1"/>
          </p:cNvSpPr>
          <p:nvPr>
            <p:ph type="ctrTitle"/>
          </p:nvPr>
        </p:nvSpPr>
        <p:spPr>
          <a:xfrm>
            <a:off x="4165600" y="3768250"/>
            <a:ext cx="7388901" cy="823340"/>
          </a:xfrm>
        </p:spPr>
        <p:txBody>
          <a:bodyPr/>
          <a:lstStyle>
            <a:lvl1pPr algn="l">
              <a:defRPr sz="3400"/>
            </a:lvl1pPr>
          </a:lstStyle>
          <a:p>
            <a:r>
              <a:rPr lang="zh-TW" altLang="en-US" dirty="0"/>
              <a:t>按一下以編輯母片標題樣式</a:t>
            </a:r>
          </a:p>
        </p:txBody>
      </p:sp>
      <p:sp>
        <p:nvSpPr>
          <p:cNvPr id="8" name="副標題 2"/>
          <p:cNvSpPr>
            <a:spLocks noGrp="1"/>
          </p:cNvSpPr>
          <p:nvPr>
            <p:ph type="subTitle" idx="1"/>
          </p:nvPr>
        </p:nvSpPr>
        <p:spPr>
          <a:xfrm>
            <a:off x="4165600" y="4612406"/>
            <a:ext cx="7388901" cy="1104526"/>
          </a:xfr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10" name="圖片版面配置區 9"/>
          <p:cNvSpPr>
            <a:spLocks noGrp="1"/>
          </p:cNvSpPr>
          <p:nvPr>
            <p:ph type="pic" sz="quarter" idx="13"/>
          </p:nvPr>
        </p:nvSpPr>
        <p:spPr>
          <a:xfrm>
            <a:off x="8673719" y="1151682"/>
            <a:ext cx="2880783" cy="1990725"/>
          </a:xfrm>
        </p:spPr>
        <p:txBody>
          <a:bodyPr/>
          <a:lstStyle/>
          <a:p>
            <a:endParaRPr lang="zh-TW" altLang="en-US"/>
          </a:p>
        </p:txBody>
      </p:sp>
    </p:spTree>
    <p:extLst>
      <p:ext uri="{BB962C8B-B14F-4D97-AF65-F5344CB8AC3E}">
        <p14:creationId xmlns:p14="http://schemas.microsoft.com/office/powerpoint/2010/main" xmlns="" val="400027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9B0E75-6214-45C2-9100-72AEF8A7A46A}"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95D30CA6-F302-4970-93BB-B0A1B1FD8ED5}" type="slidenum">
              <a:rPr lang="zh-TW" altLang="en-US"/>
              <a:pPr/>
              <a:t>‹#›</a:t>
            </a:fld>
            <a:endParaRPr lang="en-US" altLang="zh-TW"/>
          </a:p>
        </p:txBody>
      </p:sp>
    </p:spTree>
    <p:extLst>
      <p:ext uri="{BB962C8B-B14F-4D97-AF65-F5344CB8AC3E}">
        <p14:creationId xmlns:p14="http://schemas.microsoft.com/office/powerpoint/2010/main" xmlns="" val="293612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B48C642-C519-43D9-8337-A688C8CFF506}"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fld id="{0AE2F623-8A69-495D-8182-B7DF700C1DA1}" type="slidenum">
              <a:rPr lang="zh-TW" altLang="en-US"/>
              <a:pPr/>
              <a:t>‹#›</a:t>
            </a:fld>
            <a:endParaRPr lang="en-US" altLang="zh-TW"/>
          </a:p>
        </p:txBody>
      </p:sp>
    </p:spTree>
    <p:extLst>
      <p:ext uri="{BB962C8B-B14F-4D97-AF65-F5344CB8AC3E}">
        <p14:creationId xmlns:p14="http://schemas.microsoft.com/office/powerpoint/2010/main" xmlns="" val="181571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21F907C-65CF-4500-8AAB-6D65CB18B503}"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E274C9EB-9B44-45C4-8D4A-BAF4F429E9DB}" type="slidenum">
              <a:rPr lang="zh-TW" altLang="en-US"/>
              <a:pPr/>
              <a:t>‹#›</a:t>
            </a:fld>
            <a:endParaRPr lang="en-US" altLang="zh-TW"/>
          </a:p>
        </p:txBody>
      </p:sp>
    </p:spTree>
    <p:extLst>
      <p:ext uri="{BB962C8B-B14F-4D97-AF65-F5344CB8AC3E}">
        <p14:creationId xmlns:p14="http://schemas.microsoft.com/office/powerpoint/2010/main" xmlns="" val="399971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0794AEC6-709A-405E-BB38-358B18D899D6}"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fld id="{4E57526C-D4C0-4156-8658-7C80E8E7E4EA}" type="slidenum">
              <a:rPr lang="zh-TW" altLang="en-US"/>
              <a:pPr/>
              <a:t>‹#›</a:t>
            </a:fld>
            <a:endParaRPr lang="en-US" altLang="zh-TW"/>
          </a:p>
        </p:txBody>
      </p:sp>
    </p:spTree>
    <p:extLst>
      <p:ext uri="{BB962C8B-B14F-4D97-AF65-F5344CB8AC3E}">
        <p14:creationId xmlns:p14="http://schemas.microsoft.com/office/powerpoint/2010/main" xmlns="" val="268426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CD42F7D-F17A-4770-AA43-95E7304BF338}"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fld id="{3081E9DA-98FD-4F54-BA92-54D10DC2F807}" type="slidenum">
              <a:rPr lang="zh-TW" altLang="en-US"/>
              <a:pPr/>
              <a:t>‹#›</a:t>
            </a:fld>
            <a:endParaRPr lang="en-US" altLang="zh-TW"/>
          </a:p>
        </p:txBody>
      </p:sp>
    </p:spTree>
    <p:extLst>
      <p:ext uri="{BB962C8B-B14F-4D97-AF65-F5344CB8AC3E}">
        <p14:creationId xmlns:p14="http://schemas.microsoft.com/office/powerpoint/2010/main" xmlns="" val="176839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B20E010-5C53-4462-B809-BB5B8B974FD8}"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fld id="{40F19982-919D-4C2E-B71D-CEB3DE7DDA1A}" type="slidenum">
              <a:rPr lang="zh-TW" altLang="en-US"/>
              <a:pPr/>
              <a:t>‹#›</a:t>
            </a:fld>
            <a:endParaRPr lang="en-US" altLang="zh-TW"/>
          </a:p>
        </p:txBody>
      </p:sp>
    </p:spTree>
    <p:extLst>
      <p:ext uri="{BB962C8B-B14F-4D97-AF65-F5344CB8AC3E}">
        <p14:creationId xmlns:p14="http://schemas.microsoft.com/office/powerpoint/2010/main" xmlns="" val="255893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6B8E7CA-0B90-448A-BE11-EE6356947D37}"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6EAAF6D2-C1EC-421B-8FA8-0588A88A0D2C}" type="slidenum">
              <a:rPr lang="zh-TW" altLang="en-US"/>
              <a:pPr/>
              <a:t>‹#›</a:t>
            </a:fld>
            <a:endParaRPr lang="en-US" altLang="zh-TW"/>
          </a:p>
        </p:txBody>
      </p:sp>
    </p:spTree>
    <p:extLst>
      <p:ext uri="{BB962C8B-B14F-4D97-AF65-F5344CB8AC3E}">
        <p14:creationId xmlns:p14="http://schemas.microsoft.com/office/powerpoint/2010/main" xmlns="" val="269003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7BCDDA9-8FDD-4BB1-9DF1-EF80D5C6ECF7}" type="datetime1">
              <a:rPr lang="zh-TW" altLang="en-US" smtClean="0">
                <a:solidFill>
                  <a:prstClr val="black">
                    <a:tint val="75000"/>
                  </a:prstClr>
                </a:solidFill>
              </a:rPr>
              <a:pPr>
                <a:defRPr/>
              </a:pPr>
              <a:t>2026/5/22</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fld id="{F01CEB61-D4FE-4A1D-AE22-03039134FB6A}" type="slidenum">
              <a:rPr lang="zh-TW" altLang="en-US"/>
              <a:pPr/>
              <a:t>‹#›</a:t>
            </a:fld>
            <a:endParaRPr lang="en-US" altLang="zh-TW"/>
          </a:p>
        </p:txBody>
      </p:sp>
    </p:spTree>
    <p:extLst>
      <p:ext uri="{BB962C8B-B14F-4D97-AF65-F5344CB8AC3E}">
        <p14:creationId xmlns:p14="http://schemas.microsoft.com/office/powerpoint/2010/main" xmlns="" val="16236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C:\Documents and Settings\belle_chen\My Documents\My Pictures\Liveabc background_2.jpg"/>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標題版面配置區 1"/>
          <p:cNvSpPr>
            <a:spLocks noGrp="1"/>
          </p:cNvSpPr>
          <p:nvPr>
            <p:ph type="title"/>
          </p:nvPr>
        </p:nvSpPr>
        <p:spPr bwMode="auto">
          <a:xfrm>
            <a:off x="808567" y="-109537"/>
            <a:ext cx="10972800" cy="1143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3316" name="文字版面配置區 2"/>
          <p:cNvSpPr>
            <a:spLocks noGrp="1"/>
          </p:cNvSpPr>
          <p:nvPr>
            <p:ph type="body" idx="1"/>
          </p:nvPr>
        </p:nvSpPr>
        <p:spPr bwMode="auto">
          <a:xfrm>
            <a:off x="609600" y="1268413"/>
            <a:ext cx="109728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cs typeface="+mn-cs"/>
              </a:defRPr>
            </a:lvl1pPr>
          </a:lstStyle>
          <a:p>
            <a:pPr>
              <a:defRPr/>
            </a:pPr>
            <a:fld id="{EFF61D4F-D3E8-4CAE-A3DF-56FC1F3B8E49}" type="datetime1">
              <a:rPr lang="zh-TW" altLang="en-US" b="0" smtClean="0">
                <a:solidFill>
                  <a:prstClr val="black">
                    <a:tint val="75000"/>
                  </a:prstClr>
                </a:solidFill>
              </a:rPr>
              <a:pPr>
                <a:defRPr/>
              </a:pPr>
              <a:t>2026/5/22</a:t>
            </a:fld>
            <a:endParaRPr lang="zh-TW" altLang="en-US" b="0">
              <a:solidFill>
                <a:prstClr val="black">
                  <a:tint val="75000"/>
                </a:prstClr>
              </a:solidFill>
            </a:endParaRPr>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zh-TW" altLang="en-US" b="0">
              <a:solidFill>
                <a:prstClr val="black">
                  <a:tint val="75000"/>
                </a:prstClr>
              </a:solidFill>
            </a:endParaRPr>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微軟正黑體" panose="020B0604030504040204" pitchFamily="34" charset="-120"/>
              </a:defRPr>
            </a:lvl1pPr>
          </a:lstStyle>
          <a:p>
            <a:fld id="{A5132BBF-49A0-431F-A616-FC0B463B9B44}" type="slidenum">
              <a:rPr lang="zh-TW" altLang="en-US" b="0">
                <a:latin typeface="Arial" panose="020B0604020202020204" pitchFamily="34" charset="0"/>
                <a:cs typeface="Arial" panose="020B0604020202020204" pitchFamily="34" charset="0"/>
              </a:rPr>
              <a:pPr/>
              <a:t>‹#›</a:t>
            </a:fld>
            <a:endParaRPr lang="en-US" altLang="zh-TW"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474707"/>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40" r:id="rId12"/>
    <p:sldLayoutId id="2147484041" r:id="rId13"/>
    <p:sldLayoutId id="2147484042" r:id="rId14"/>
  </p:sldLayoutIdLst>
  <p:hf hdr="0" ft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Arial" charset="0"/>
          <a:ea typeface="微軟正黑體" pitchFamily="34" charset="-120"/>
        </a:defRPr>
      </a:lvl2pPr>
      <a:lvl3pPr algn="ctr" rtl="0" eaLnBrk="0" fontAlgn="base" hangingPunct="0">
        <a:spcBef>
          <a:spcPct val="0"/>
        </a:spcBef>
        <a:spcAft>
          <a:spcPct val="0"/>
        </a:spcAft>
        <a:defRPr sz="3900">
          <a:solidFill>
            <a:schemeClr val="tx1"/>
          </a:solidFill>
          <a:latin typeface="Arial" charset="0"/>
          <a:ea typeface="微軟正黑體" pitchFamily="34" charset="-120"/>
        </a:defRPr>
      </a:lvl3pPr>
      <a:lvl4pPr algn="ctr" rtl="0" eaLnBrk="0" fontAlgn="base" hangingPunct="0">
        <a:spcBef>
          <a:spcPct val="0"/>
        </a:spcBef>
        <a:spcAft>
          <a:spcPct val="0"/>
        </a:spcAft>
        <a:defRPr sz="3900">
          <a:solidFill>
            <a:schemeClr val="tx1"/>
          </a:solidFill>
          <a:latin typeface="Arial" charset="0"/>
          <a:ea typeface="微軟正黑體" pitchFamily="34" charset="-120"/>
        </a:defRPr>
      </a:lvl4pPr>
      <a:lvl5pPr algn="ctr" rtl="0" eaLnBrk="0" fontAlgn="base" hangingPunct="0">
        <a:spcBef>
          <a:spcPct val="0"/>
        </a:spcBef>
        <a:spcAft>
          <a:spcPct val="0"/>
        </a:spcAft>
        <a:defRPr sz="3900">
          <a:solidFill>
            <a:schemeClr val="tx1"/>
          </a:solidFill>
          <a:latin typeface="Arial" charset="0"/>
          <a:ea typeface="微軟正黑體" pitchFamily="34" charset="-120"/>
        </a:defRPr>
      </a:lvl5pPr>
      <a:lvl6pPr marL="457200" algn="ctr" rtl="0" fontAlgn="base">
        <a:spcBef>
          <a:spcPct val="0"/>
        </a:spcBef>
        <a:spcAft>
          <a:spcPct val="0"/>
        </a:spcAft>
        <a:defRPr sz="3900">
          <a:solidFill>
            <a:schemeClr val="tx1"/>
          </a:solidFill>
          <a:latin typeface="Arial" charset="0"/>
          <a:ea typeface="微軟正黑體" pitchFamily="34" charset="-120"/>
        </a:defRPr>
      </a:lvl6pPr>
      <a:lvl7pPr marL="914400" algn="ctr" rtl="0" fontAlgn="base">
        <a:spcBef>
          <a:spcPct val="0"/>
        </a:spcBef>
        <a:spcAft>
          <a:spcPct val="0"/>
        </a:spcAft>
        <a:defRPr sz="3900">
          <a:solidFill>
            <a:schemeClr val="tx1"/>
          </a:solidFill>
          <a:latin typeface="Arial" charset="0"/>
          <a:ea typeface="微軟正黑體" pitchFamily="34" charset="-120"/>
        </a:defRPr>
      </a:lvl7pPr>
      <a:lvl8pPr marL="1371600" algn="ctr" rtl="0" fontAlgn="base">
        <a:spcBef>
          <a:spcPct val="0"/>
        </a:spcBef>
        <a:spcAft>
          <a:spcPct val="0"/>
        </a:spcAft>
        <a:defRPr sz="3900">
          <a:solidFill>
            <a:schemeClr val="tx1"/>
          </a:solidFill>
          <a:latin typeface="Arial" charset="0"/>
          <a:ea typeface="微軟正黑體" pitchFamily="34" charset="-120"/>
        </a:defRPr>
      </a:lvl8pPr>
      <a:lvl9pPr marL="1828800" algn="ctr" rtl="0" fontAlgn="base">
        <a:spcBef>
          <a:spcPct val="0"/>
        </a:spcBef>
        <a:spcAft>
          <a:spcPct val="0"/>
        </a:spcAft>
        <a:defRPr sz="39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A5E46E4-F6E4-4D05-93A9-77C5893562E1}" type="slidenum">
              <a:rPr lang="en-US" altLang="zh-TW" smtClean="0"/>
              <a:pPr>
                <a:defRPr/>
              </a:pPr>
              <a:t>1</a:t>
            </a:fld>
            <a:endParaRPr lang="en-US" altLang="zh-TW"/>
          </a:p>
        </p:txBody>
      </p:sp>
      <p:sp>
        <p:nvSpPr>
          <p:cNvPr id="6" name="標題 1"/>
          <p:cNvSpPr txBox="1">
            <a:spLocks/>
          </p:cNvSpPr>
          <p:nvPr/>
        </p:nvSpPr>
        <p:spPr bwMode="auto">
          <a:xfrm>
            <a:off x="275772" y="2510992"/>
            <a:ext cx="11698515" cy="1161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3900" b="1" i="0" u="none" strike="noStrike" kern="1200" cap="none" spc="0" normalizeH="0" baseline="0" noProof="0">
                <a:ln>
                  <a:noFill/>
                </a:ln>
                <a:solidFill>
                  <a:srgbClr val="FF0000"/>
                </a:solidFill>
                <a:effectLst/>
                <a:uLnTx/>
                <a:uFillTx/>
                <a:latin typeface="SimSun"/>
                <a:ea typeface="+mj-ea"/>
                <a:cs typeface="SimSun"/>
              </a:rPr>
              <a:t>LiveABC</a:t>
            </a:r>
            <a:r>
              <a:rPr kumimoji="0" lang="zh-TW" altLang="en-US" sz="3900" b="1" i="0" u="none" strike="noStrike" kern="1200" cap="none" spc="-120" normalizeH="0" baseline="0" noProof="0">
                <a:ln>
                  <a:noFill/>
                </a:ln>
                <a:solidFill>
                  <a:srgbClr val="FF0000"/>
                </a:solidFill>
                <a:effectLst/>
                <a:uLnTx/>
                <a:uFillTx/>
                <a:latin typeface="SimSun"/>
                <a:ea typeface="+mj-ea"/>
                <a:cs typeface="SimSun"/>
              </a:rPr>
              <a:t>英日語</a:t>
            </a:r>
            <a:r>
              <a:rPr kumimoji="0" lang="en-US" altLang="zh-TW" sz="3900" b="1" i="0" u="none" strike="noStrike" kern="1200" cap="none" spc="0" normalizeH="0" baseline="0" noProof="0">
                <a:ln>
                  <a:noFill/>
                </a:ln>
                <a:solidFill>
                  <a:srgbClr val="FF0000"/>
                </a:solidFill>
                <a:effectLst/>
                <a:uLnTx/>
                <a:uFillTx/>
                <a:latin typeface="SimSun"/>
                <a:ea typeface="+mj-ea"/>
                <a:cs typeface="SimSun"/>
              </a:rPr>
              <a:t>AI</a:t>
            </a:r>
            <a:r>
              <a:rPr kumimoji="0" lang="zh-TW" altLang="en-US" sz="3900" b="1" i="0" u="none" strike="noStrike" kern="1200" cap="none" spc="-45" normalizeH="0" baseline="0" noProof="0">
                <a:ln>
                  <a:noFill/>
                </a:ln>
                <a:solidFill>
                  <a:srgbClr val="FF0000"/>
                </a:solidFill>
                <a:effectLst/>
                <a:uLnTx/>
                <a:uFillTx/>
                <a:latin typeface="SimSun"/>
                <a:ea typeface="+mj-ea"/>
                <a:cs typeface="SimSun"/>
              </a:rPr>
              <a:t>互動學習資料庫</a:t>
            </a:r>
            <a:endParaRPr kumimoji="0" lang="zh-TW" altLang="en-US" sz="3900" b="1" i="0" u="none" strike="noStrike" kern="1200" cap="none" spc="0" normalizeH="0" baseline="0" noProof="0" dirty="0">
              <a:ln>
                <a:noFill/>
              </a:ln>
              <a:solidFill>
                <a:srgbClr val="FF0000"/>
              </a:solidFill>
              <a:effectLst/>
              <a:uLnTx/>
              <a:uFillTx/>
              <a:latin typeface="+mj-lt"/>
              <a:ea typeface="+mj-ea"/>
              <a:cs typeface="+mj-cs"/>
            </a:endParaRPr>
          </a:p>
        </p:txBody>
      </p:sp>
      <p:pic>
        <p:nvPicPr>
          <p:cNvPr id="2" name="圖片 1">
            <a:extLst>
              <a:ext uri="{FF2B5EF4-FFF2-40B4-BE49-F238E27FC236}">
                <a16:creationId xmlns:a16="http://schemas.microsoft.com/office/drawing/2014/main" xmlns="" id="{3A1689DB-CB91-8DFA-251A-DC426A4D0F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7218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2;p10"/>
          <p:cNvSpPr txBox="1">
            <a:spLocks/>
          </p:cNvSpPr>
          <p:nvPr/>
        </p:nvSpPr>
        <p:spPr bwMode="auto">
          <a:xfrm>
            <a:off x="407210" y="1309660"/>
            <a:ext cx="4392610" cy="4238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400" i="0" u="none" strike="noStrike" kern="1200" cap="none" spc="0" normalizeH="0" baseline="0" noProof="0" dirty="0">
                <a:ln>
                  <a:noFill/>
                </a:ln>
                <a:solidFill>
                  <a:schemeClr val="tx1"/>
                </a:solidFill>
                <a:effectLst/>
                <a:uLnTx/>
                <a:uFillTx/>
                <a:latin typeface="+mn-ea"/>
                <a:ea typeface="+mn-ea"/>
                <a:cs typeface="Microsoft JhengHei"/>
                <a:sym typeface="Microsoft JhengHei"/>
              </a:rPr>
              <a:t>互動式課程學習</a:t>
            </a:r>
            <a:endParaRPr kumimoji="0" lang="en-US" altLang="zh-TW" sz="2400" i="0" u="none" strike="noStrike" kern="1200" cap="none" spc="0" normalizeH="0" baseline="0" noProof="0" dirty="0">
              <a:ln>
                <a:noFill/>
              </a:ln>
              <a:solidFill>
                <a:schemeClr val="tx1"/>
              </a:solidFill>
              <a:effectLst/>
              <a:uLnTx/>
              <a:uFillTx/>
              <a:latin typeface="+mn-ea"/>
              <a:ea typeface="+mn-ea"/>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endParaRPr kumimoji="0" lang="en-US" altLang="zh-TW" sz="2400" i="0" u="none" strike="noStrike" kern="1200" cap="none" spc="0" normalizeH="0" baseline="0" noProof="0" dirty="0">
              <a:ln>
                <a:noFill/>
              </a:ln>
              <a:solidFill>
                <a:schemeClr val="tx1"/>
              </a:solidFill>
              <a:effectLst/>
              <a:uLnTx/>
              <a:uFillTx/>
              <a:latin typeface="+mn-ea"/>
              <a:ea typeface="+mn-ea"/>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進入課程後，讀者可運用內建的互動學習功能進行單元課程學習。</a:t>
            </a:r>
            <a:endParaRPr kumimoji="0" lang="zh-TW" altLang="en-US" sz="2000" b="0" i="0" u="none" strike="noStrike" kern="1200" cap="none" spc="0" normalizeH="0" baseline="0" noProof="0" dirty="0">
              <a:ln>
                <a:noFill/>
              </a:ln>
              <a:solidFill>
                <a:schemeClr val="tx1"/>
              </a:solidFill>
              <a:effectLst/>
              <a:uLnTx/>
              <a:uFillTx/>
              <a:latin typeface="+mn-ea"/>
              <a:ea typeface="+mn-ea"/>
              <a:cs typeface="+mn-cs"/>
            </a:endParaRPr>
          </a:p>
          <a:p>
            <a:pPr marL="228600" marR="0" lvl="0" indent="-228600" algn="l" defTabSz="914400" rtl="0" eaLnBrk="0" fontAlgn="base" latinLnBrk="0" hangingPunct="0">
              <a:lnSpc>
                <a:spcPct val="90000"/>
              </a:lnSpc>
              <a:spcBef>
                <a:spcPts val="1000"/>
              </a:spcBef>
              <a:spcAft>
                <a:spcPts val="0"/>
              </a:spcAft>
              <a:buClr>
                <a:schemeClr val="dk1"/>
              </a:buClr>
              <a:buSzPts val="2400"/>
              <a:buFont typeface="Arial" panose="020B0604020202020204" pitchFamily="34" charset="0"/>
              <a:buChar char="•"/>
              <a:tabLst/>
              <a:defRPr/>
            </a:pPr>
            <a:r>
              <a:rPr kumimoji="0" lang="zh-TW" altLang="en-US" sz="2000" i="0" u="none" strike="noStrike" kern="1200" cap="none" spc="0" normalizeH="0" baseline="0" noProof="0" dirty="0">
                <a:ln>
                  <a:noFill/>
                </a:ln>
                <a:solidFill>
                  <a:schemeClr val="accent1"/>
                </a:solidFill>
                <a:effectLst/>
                <a:uLnTx/>
                <a:uFillTx/>
                <a:latin typeface="+mn-ea"/>
                <a:ea typeface="+mn-ea"/>
                <a:cs typeface="Microsoft JhengHei"/>
                <a:sym typeface="Microsoft JhengHei"/>
              </a:rPr>
              <a:t>影片學習功能：</a:t>
            </a:r>
            <a: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文章課程無此功能</a:t>
            </a:r>
            <a: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a:t>
            </a:r>
            <a:b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b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在主畫面中只顯示影片播放，可以讓使用者專注於影片內容，仔細聆聽語調以及發音，避免文字課文對視覺的干擾，強化聽力的應用與練習，可點選全螢幕顯示及中英文字幕切換。</a:t>
            </a:r>
            <a:endParaRPr kumimoji="0" lang="zh-TW" altLang="en-US" sz="2000" b="0" i="0" u="none" strike="noStrike" kern="1200" cap="none" spc="0" normalizeH="0" baseline="0" noProof="0" dirty="0">
              <a:ln>
                <a:noFill/>
              </a:ln>
              <a:solidFill>
                <a:schemeClr val="tx1"/>
              </a:solidFill>
              <a:effectLst/>
              <a:uLnTx/>
              <a:uFillTx/>
              <a:latin typeface="+mn-ea"/>
              <a:ea typeface="+mn-ea"/>
              <a:cs typeface="+mn-cs"/>
            </a:endParaRPr>
          </a:p>
        </p:txBody>
      </p:sp>
      <p:pic>
        <p:nvPicPr>
          <p:cNvPr id="14" name="object 5"/>
          <p:cNvPicPr/>
          <p:nvPr/>
        </p:nvPicPr>
        <p:blipFill>
          <a:blip r:embed="rId3" cstate="print"/>
          <a:srcRect r="19000"/>
          <a:stretch>
            <a:fillRect/>
          </a:stretch>
        </p:blipFill>
        <p:spPr>
          <a:xfrm>
            <a:off x="5519920" y="1772770"/>
            <a:ext cx="6264870" cy="3775570"/>
          </a:xfrm>
          <a:prstGeom prst="rect">
            <a:avLst/>
          </a:prstGeom>
          <a:ln>
            <a:solidFill>
              <a:schemeClr val="tx1"/>
            </a:solidFill>
          </a:ln>
        </p:spPr>
      </p:pic>
    </p:spTree>
    <p:extLst>
      <p:ext uri="{BB962C8B-B14F-4D97-AF65-F5344CB8AC3E}">
        <p14:creationId xmlns:p14="http://schemas.microsoft.com/office/powerpoint/2010/main" xmlns="" val="3636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58;p11"/>
          <p:cNvSpPr txBox="1">
            <a:spLocks/>
          </p:cNvSpPr>
          <p:nvPr/>
        </p:nvSpPr>
        <p:spPr bwMode="auto">
          <a:xfrm>
            <a:off x="-384900" y="1142876"/>
            <a:ext cx="11930744" cy="1061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685800" marR="0" lvl="1" indent="-22860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Microsoft JhengHei"/>
                <a:ea typeface="Microsoft JhengHei"/>
                <a:cs typeface="Microsoft JhengHei"/>
                <a:sym typeface="Microsoft JhengHei"/>
              </a:rPr>
              <a:t>文字學習功能：</a:t>
            </a:r>
            <a:br>
              <a:rPr kumimoji="0" lang="zh-TW" altLang="en-US" sz="2400" i="0" u="none" strike="noStrike" kern="1200" cap="none" spc="0" normalizeH="0" baseline="0" noProof="0" dirty="0">
                <a:ln>
                  <a:noFill/>
                </a:ln>
                <a:effectLst/>
                <a:uLnTx/>
                <a:uFillTx/>
                <a:latin typeface="Microsoft JhengHei"/>
                <a:ea typeface="Microsoft JhengHei"/>
                <a:cs typeface="Microsoft JhengHei"/>
                <a:sym typeface="Microsoft JhengHei"/>
              </a:rPr>
            </a:b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在此功能中會將影片課程腳本內容開啟，讀者跟著文字及聲音播放學習，並具備下列幾項互動學習功能：</a:t>
            </a: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1" name="Google Shape;159;p11"/>
          <p:cNvGraphicFramePr/>
          <p:nvPr>
            <p:extLst>
              <p:ext uri="{D42A27DB-BD31-4B8C-83A1-F6EECF244321}">
                <p14:modId xmlns:p14="http://schemas.microsoft.com/office/powerpoint/2010/main" xmlns="" val="3111648294"/>
              </p:ext>
            </p:extLst>
          </p:nvPr>
        </p:nvGraphicFramePr>
        <p:xfrm>
          <a:off x="1415350" y="1920656"/>
          <a:ext cx="9937380" cy="4532762"/>
        </p:xfrm>
        <a:graphic>
          <a:graphicData uri="http://schemas.openxmlformats.org/drawingml/2006/table">
            <a:tbl>
              <a:tblPr>
                <a:noFill/>
              </a:tblPr>
              <a:tblGrid>
                <a:gridCol w="1656844">
                  <a:extLst>
                    <a:ext uri="{9D8B030D-6E8A-4147-A177-3AD203B41FA5}">
                      <a16:colId xmlns:a16="http://schemas.microsoft.com/office/drawing/2014/main" xmlns="" val="20000"/>
                    </a:ext>
                  </a:extLst>
                </a:gridCol>
                <a:gridCol w="8280536">
                  <a:extLst>
                    <a:ext uri="{9D8B030D-6E8A-4147-A177-3AD203B41FA5}">
                      <a16:colId xmlns:a16="http://schemas.microsoft.com/office/drawing/2014/main" xmlns="" val="20001"/>
                    </a:ext>
                  </a:extLst>
                </a:gridCol>
              </a:tblGrid>
              <a:tr h="697348">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慢速播放</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點擊按鈕開啟功能後播放影片即可。慢速播放可將影片速度放慢，讓使用者更容易跟上影片，對照練習。</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0"/>
                  </a:ext>
                </a:extLst>
              </a:tr>
              <a:tr h="697348">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單句播放</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點擊按鈕開啟功能後，影片會直接開始播放第一句，若想要換句，擇直接點選其他句子。單句練習可以讓讀者重覆練習聆聽眾要句子。</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1"/>
                  </a:ext>
                </a:extLst>
              </a:tr>
              <a:tr h="348674">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中文翻譯</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點擊中/英按鈕後可以開啟中文翻譯功能。</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2"/>
                  </a:ext>
                </a:extLst>
              </a:tr>
              <a:tr h="697348">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跟讀功能</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讀者可跟著系統進行單句或全文錄音跟讀，或是透過語音辨識功能進行角色扮演，練習開口說。</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3"/>
                  </a:ext>
                </a:extLst>
              </a:tr>
              <a:tr h="697348">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重點單字</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將該課重點學習單字列出，並配上例句。點選單字可聽發音；點選例句可以聽到完整句子發音。並可點選收藏單字及例句。</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4"/>
                  </a:ext>
                </a:extLst>
              </a:tr>
              <a:tr h="348674">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重點提示</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為該課的文法、句型等重點內容提供詳解。</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5"/>
                  </a:ext>
                </a:extLst>
              </a:tr>
              <a:tr h="348674">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字典功能</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開啟功能後，點選課文內容的任一單字，即可以看到該字彙的音標，字義。</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6"/>
                  </a:ext>
                </a:extLst>
              </a:tr>
              <a:tr h="697348">
                <a:tc>
                  <a:txBody>
                    <a:bodyPr/>
                    <a:lstStyle/>
                    <a:p>
                      <a:pPr marL="0" marR="0" lvl="0" indent="0" algn="ctr" rtl="0">
                        <a:spcBef>
                          <a:spcPts val="0"/>
                        </a:spcBef>
                        <a:spcAft>
                          <a:spcPts val="0"/>
                        </a:spcAft>
                        <a:buNone/>
                      </a:pPr>
                      <a:r>
                        <a:rPr lang="zh-TW" sz="2000" b="1" u="none" strike="noStrike" cap="none" dirty="0">
                          <a:solidFill>
                            <a:schemeClr val="accent1"/>
                          </a:solidFill>
                          <a:latin typeface="Microsoft JhengHei"/>
                          <a:ea typeface="Microsoft JhengHei"/>
                          <a:cs typeface="Microsoft JhengHei"/>
                          <a:sym typeface="Microsoft JhengHei"/>
                        </a:rPr>
                        <a:t>課程講解</a:t>
                      </a:r>
                      <a:endParaRPr sz="2000" b="1" u="none" strike="noStrike" cap="none" dirty="0">
                        <a:solidFill>
                          <a:schemeClr val="accent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0" marR="0" lvl="0" indent="0" algn="l" rtl="0">
                        <a:spcBef>
                          <a:spcPts val="0"/>
                        </a:spcBef>
                        <a:spcAft>
                          <a:spcPts val="0"/>
                        </a:spcAft>
                        <a:buNone/>
                      </a:pPr>
                      <a:r>
                        <a:rPr lang="zh-TW" sz="1800" u="none" strike="noStrike" cap="none" dirty="0">
                          <a:solidFill>
                            <a:schemeClr val="tx1"/>
                          </a:solidFill>
                          <a:latin typeface="Microsoft JhengHei"/>
                          <a:ea typeface="Microsoft JhengHei"/>
                          <a:cs typeface="Microsoft JhengHei"/>
                          <a:sym typeface="Microsoft JhengHei"/>
                        </a:rPr>
                        <a:t>課程講解以全程影片方式呈現，系統貼心的將20分鐘的講解影片切分成數個段落，讀者可依照喜好及需求選擇分段觀看影片。</a:t>
                      </a:r>
                      <a:endParaRPr sz="180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76382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47F39149-BF9F-CDF1-084F-EDC040BAFE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1680" y="980660"/>
            <a:ext cx="7429500" cy="5372100"/>
          </a:xfrm>
          <a:prstGeom prst="rect">
            <a:avLst/>
          </a:prstGeom>
          <a:ln>
            <a:solidFill>
              <a:schemeClr val="tx1"/>
            </a:solidFill>
          </a:ln>
        </p:spPr>
      </p:pic>
      <p:sp>
        <p:nvSpPr>
          <p:cNvPr id="4" name="Google Shape;158;p11">
            <a:extLst>
              <a:ext uri="{FF2B5EF4-FFF2-40B4-BE49-F238E27FC236}">
                <a16:creationId xmlns:a16="http://schemas.microsoft.com/office/drawing/2014/main" xmlns="" id="{68E20AEB-317C-E196-DDC4-47AA5EED9F7F}"/>
              </a:ext>
            </a:extLst>
          </p:cNvPr>
          <p:cNvSpPr txBox="1">
            <a:spLocks/>
          </p:cNvSpPr>
          <p:nvPr/>
        </p:nvSpPr>
        <p:spPr bwMode="auto">
          <a:xfrm>
            <a:off x="-168870" y="1124680"/>
            <a:ext cx="11930744" cy="1061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685800" marR="0" lvl="1" indent="-22860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Microsoft JhengHei"/>
                <a:ea typeface="Microsoft JhengHei"/>
                <a:cs typeface="Microsoft JhengHei"/>
                <a:sym typeface="Microsoft JhengHei"/>
              </a:rPr>
              <a:t>文字學習功能</a:t>
            </a:r>
            <a:r>
              <a:rPr kumimoji="0" lang="zh-TW" altLang="en-US" sz="2400" dirty="0">
                <a:latin typeface="Microsoft JhengHei"/>
                <a:ea typeface="Microsoft JhengHei"/>
                <a:cs typeface="Microsoft JhengHei"/>
                <a:sym typeface="Microsoft JhengHei"/>
              </a:rPr>
              <a:t>畫面</a:t>
            </a: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57619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6DA21CDF-8EF6-6FE5-F9C6-CBB7290EAE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63690" y="908650"/>
            <a:ext cx="7480300" cy="5372100"/>
          </a:xfrm>
          <a:prstGeom prst="rect">
            <a:avLst/>
          </a:prstGeom>
          <a:ln>
            <a:solidFill>
              <a:schemeClr val="tx1"/>
            </a:solidFill>
          </a:ln>
        </p:spPr>
      </p:pic>
      <p:sp>
        <p:nvSpPr>
          <p:cNvPr id="4" name="Google Shape;158;p11">
            <a:extLst>
              <a:ext uri="{FF2B5EF4-FFF2-40B4-BE49-F238E27FC236}">
                <a16:creationId xmlns:a16="http://schemas.microsoft.com/office/drawing/2014/main" xmlns="" id="{7C35A8F7-40C7-96DC-4B28-8E9D546BDDB8}"/>
              </a:ext>
            </a:extLst>
          </p:cNvPr>
          <p:cNvSpPr txBox="1">
            <a:spLocks/>
          </p:cNvSpPr>
          <p:nvPr/>
        </p:nvSpPr>
        <p:spPr bwMode="auto">
          <a:xfrm>
            <a:off x="-168870" y="1124680"/>
            <a:ext cx="11930744" cy="1061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685800" marR="0" lvl="1" indent="-22860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Char char="•"/>
              <a:tabLst/>
              <a:defRPr/>
            </a:pPr>
            <a:r>
              <a:rPr kumimoji="0" lang="zh-TW" altLang="en-US" sz="2400" dirty="0">
                <a:latin typeface="Microsoft JhengHei"/>
                <a:ea typeface="Microsoft JhengHei"/>
                <a:cs typeface="Microsoft JhengHei"/>
                <a:sym typeface="Microsoft JhengHei"/>
              </a:rPr>
              <a:t>課後練習畫面</a:t>
            </a: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88577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1"/>
          <p:cNvSpPr txBox="1">
            <a:spLocks/>
          </p:cNvSpPr>
          <p:nvPr/>
        </p:nvSpPr>
        <p:spPr bwMode="auto">
          <a:xfrm>
            <a:off x="551230" y="1628750"/>
            <a:ext cx="3528490" cy="2448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en-US" altLang="zh-TW" sz="2900" i="0" u="none" strike="noStrike" kern="1200" cap="none" spc="0" normalizeH="0" baseline="0" noProof="0" dirty="0">
                <a:ln>
                  <a:noFill/>
                </a:ln>
                <a:effectLst/>
                <a:uLnTx/>
                <a:uFillTx/>
                <a:latin typeface="微軟正黑體" pitchFamily="34" charset="-120"/>
                <a:ea typeface="微軟正黑體" pitchFamily="34" charset="-120"/>
                <a:cs typeface="SimSun"/>
              </a:rPr>
              <a:t>AI</a:t>
            </a:r>
            <a:r>
              <a:rPr kumimoji="0" lang="zh-TW" altLang="en-US" sz="2900" i="0" u="none" strike="noStrike" kern="1200" cap="none" spc="-50" normalizeH="0" baseline="0" noProof="0" dirty="0">
                <a:ln>
                  <a:noFill/>
                </a:ln>
                <a:effectLst/>
                <a:uLnTx/>
                <a:uFillTx/>
                <a:latin typeface="微軟正黑體" pitchFamily="34" charset="-120"/>
                <a:ea typeface="微軟正黑體" pitchFamily="34" charset="-120"/>
                <a:cs typeface="SimSun"/>
              </a:rPr>
              <a:t> 英日語小助教：</a:t>
            </a:r>
            <a:r>
              <a:rPr kumimoji="0" lang="zh-TW" altLang="en-US"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
            </a:r>
            <a:br>
              <a:rPr kumimoji="0" lang="zh-TW" altLang="en-US"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br>
            <a:endParaRPr kumimoji="0" lang="en-US" altLang="zh-TW"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endParaRPr>
          </a:p>
          <a:p>
            <a:pPr marL="12700" marR="0" lvl="0" indent="0" algn="l" defTabSz="914400" rtl="0" eaLnBrk="0" fontAlgn="base" latinLnBrk="0" hangingPunct="0">
              <a:lnSpc>
                <a:spcPct val="100000"/>
              </a:lnSpc>
              <a:spcBef>
                <a:spcPts val="100"/>
              </a:spcBef>
              <a:spcAft>
                <a:spcPct val="0"/>
              </a:spcAft>
              <a:buClrTx/>
              <a:buSzTx/>
              <a:buFontTx/>
              <a:buNone/>
              <a:tabLst/>
              <a:defRPr/>
            </a:pPr>
            <a:r>
              <a:rPr kumimoji="0" lang="zh-TW" altLang="en-US" sz="2000" b="0" i="0" u="none" strike="noStrike" kern="1200" cap="none" spc="-100" normalizeH="0" baseline="0" noProof="0" dirty="0">
                <a:ln>
                  <a:noFill/>
                </a:ln>
                <a:solidFill>
                  <a:schemeClr val="tx1"/>
                </a:solidFill>
                <a:effectLst/>
                <a:uLnTx/>
                <a:uFillTx/>
                <a:latin typeface="微軟正黑體" pitchFamily="34" charset="-120"/>
                <a:ea typeface="微軟正黑體" pitchFamily="34" charset="-120"/>
                <a:cs typeface="SimSun"/>
              </a:rPr>
              <a:t>提供 </a:t>
            </a:r>
            <a:r>
              <a:rPr kumimoji="0" lang="en-US" altLang="zh-TW"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AI</a:t>
            </a:r>
            <a:r>
              <a:rPr kumimoji="0" lang="zh-TW" altLang="en-US" sz="2000" b="0" i="0" u="none" strike="noStrike" kern="1200" cap="none" spc="-50" normalizeH="0" baseline="0" noProof="0" dirty="0">
                <a:ln>
                  <a:noFill/>
                </a:ln>
                <a:solidFill>
                  <a:schemeClr val="tx1"/>
                </a:solidFill>
                <a:effectLst/>
                <a:uLnTx/>
                <a:uFillTx/>
                <a:latin typeface="微軟正黑體" pitchFamily="34" charset="-120"/>
                <a:ea typeface="微軟正黑體" pitchFamily="34" charset="-120"/>
                <a:cs typeface="SimSun"/>
              </a:rPr>
              <a:t> 英語口說、</a:t>
            </a:r>
            <a:r>
              <a:rPr kumimoji="0" lang="en-US" altLang="zh-TW"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AI</a:t>
            </a:r>
            <a:r>
              <a:rPr kumimoji="0" lang="zh-TW" altLang="en-US" sz="2000" b="0" i="0" u="none" strike="noStrike" kern="1200" cap="none" spc="-40" normalizeH="0" baseline="0" noProof="0" dirty="0">
                <a:ln>
                  <a:noFill/>
                </a:ln>
                <a:solidFill>
                  <a:schemeClr val="tx1"/>
                </a:solidFill>
                <a:effectLst/>
                <a:uLnTx/>
                <a:uFillTx/>
                <a:latin typeface="微軟正黑體" pitchFamily="34" charset="-120"/>
                <a:ea typeface="微軟正黑體" pitchFamily="34" charset="-120"/>
                <a:cs typeface="SimSun"/>
              </a:rPr>
              <a:t> 日語口說、學測寫作、</a:t>
            </a:r>
            <a:r>
              <a:rPr kumimoji="0" lang="en-US" altLang="zh-TW"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GEPT</a:t>
            </a:r>
            <a:r>
              <a:rPr kumimoji="0" lang="zh-TW" altLang="en-US" sz="2000" b="0" i="0" u="none" strike="noStrike" kern="1200" cap="none" spc="-75" normalizeH="0" baseline="0" noProof="0" dirty="0">
                <a:ln>
                  <a:noFill/>
                </a:ln>
                <a:solidFill>
                  <a:schemeClr val="tx1"/>
                </a:solidFill>
                <a:effectLst/>
                <a:uLnTx/>
                <a:uFillTx/>
                <a:latin typeface="微軟正黑體" pitchFamily="34" charset="-120"/>
                <a:ea typeface="微軟正黑體" pitchFamily="34" charset="-120"/>
                <a:cs typeface="SimSun"/>
              </a:rPr>
              <a:t> 口說、</a:t>
            </a:r>
            <a:r>
              <a:rPr kumimoji="0" lang="en-US" altLang="zh-TW"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GEPT</a:t>
            </a:r>
            <a:r>
              <a:rPr kumimoji="0" lang="zh-TW" altLang="en-US" sz="2000" b="0" i="0" u="none" strike="noStrike" kern="1200" cap="none" spc="-90" normalizeH="0" baseline="0" noProof="0" dirty="0">
                <a:ln>
                  <a:noFill/>
                </a:ln>
                <a:solidFill>
                  <a:schemeClr val="tx1"/>
                </a:solidFill>
                <a:effectLst/>
                <a:uLnTx/>
                <a:uFillTx/>
                <a:latin typeface="微軟正黑體" pitchFamily="34" charset="-120"/>
                <a:ea typeface="微軟正黑體" pitchFamily="34" charset="-120"/>
                <a:cs typeface="SimSun"/>
              </a:rPr>
              <a:t> 寫作等</a:t>
            </a:r>
            <a:r>
              <a:rPr kumimoji="0" lang="zh-TW" altLang="en-US" sz="2000" b="0" i="0" u="none" strike="noStrike" kern="1200" cap="none" spc="-10" normalizeH="0" baseline="0" noProof="0" dirty="0">
                <a:ln>
                  <a:noFill/>
                </a:ln>
                <a:solidFill>
                  <a:schemeClr val="tx1"/>
                </a:solidFill>
                <a:effectLst/>
                <a:uLnTx/>
                <a:uFillTx/>
                <a:latin typeface="微軟正黑體" pitchFamily="34" charset="-120"/>
                <a:ea typeface="微軟正黑體" pitchFamily="34" charset="-120"/>
                <a:cs typeface="SimSun"/>
              </a:rPr>
              <a:t>外語學習功能。</a:t>
            </a:r>
            <a:r>
              <a:rPr kumimoji="0" lang="zh-TW" altLang="en-US"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t/>
            </a:r>
            <a:br>
              <a:rPr kumimoji="0" lang="zh-TW" altLang="en-US"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SimSun"/>
              </a:rPr>
            </a:br>
            <a:endParaRPr kumimoji="0" lang="zh-TW" altLang="en-US" sz="20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pic>
        <p:nvPicPr>
          <p:cNvPr id="21" name="object 4"/>
          <p:cNvPicPr/>
          <p:nvPr/>
        </p:nvPicPr>
        <p:blipFill>
          <a:blip r:embed="rId2" cstate="print"/>
          <a:stretch>
            <a:fillRect/>
          </a:stretch>
        </p:blipFill>
        <p:spPr>
          <a:xfrm>
            <a:off x="4298434" y="1844780"/>
            <a:ext cx="7627696" cy="3528490"/>
          </a:xfrm>
          <a:prstGeom prst="rect">
            <a:avLst/>
          </a:prstGeom>
          <a:ln>
            <a:solidFill>
              <a:schemeClr val="tx1"/>
            </a:solidFill>
          </a:ln>
        </p:spPr>
      </p:pic>
    </p:spTree>
    <p:extLst>
      <p:ext uri="{BB962C8B-B14F-4D97-AF65-F5344CB8AC3E}">
        <p14:creationId xmlns:p14="http://schemas.microsoft.com/office/powerpoint/2010/main" xmlns="" val="289866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3190" y="1123514"/>
            <a:ext cx="4564623" cy="5412892"/>
          </a:xfrm>
          <a:prstGeom prst="rect">
            <a:avLst/>
          </a:prstGeom>
        </p:spPr>
        <p:txBody>
          <a:bodyPr vert="horz" wrap="square" lIns="0" tIns="12700" rIns="0" bIns="0" rtlCol="0">
            <a:spAutoFit/>
          </a:bodyPr>
          <a:lstStyle/>
          <a:p>
            <a:pPr marL="316865" marR="5080" indent="-304800" algn="l">
              <a:lnSpc>
                <a:spcPct val="125000"/>
              </a:lnSpc>
              <a:spcBef>
                <a:spcPts val="100"/>
              </a:spcBef>
              <a:tabLst>
                <a:tab pos="316865" algn="l"/>
              </a:tabLst>
            </a:pPr>
            <a:r>
              <a:rPr sz="2000" spc="-5" dirty="0" err="1">
                <a:latin typeface="微軟正黑體" pitchFamily="34" charset="-120"/>
                <a:ea typeface="微軟正黑體" pitchFamily="34" charset="-120"/>
                <a:cs typeface="SimSun"/>
              </a:rPr>
              <a:t>英日語</a:t>
            </a:r>
            <a:r>
              <a:rPr lang="en-US" sz="2000" spc="-5" dirty="0" err="1">
                <a:latin typeface="微軟正黑體" pitchFamily="34" charset="-120"/>
                <a:ea typeface="微軟正黑體" pitchFamily="34" charset="-120"/>
                <a:cs typeface="SimSun"/>
              </a:rPr>
              <a:t>AI</a:t>
            </a:r>
            <a:r>
              <a:rPr lang="zh-TW" altLang="en-US" sz="2000" spc="-5" dirty="0">
                <a:latin typeface="微軟正黑體" pitchFamily="34" charset="-120"/>
                <a:ea typeface="微軟正黑體" pitchFamily="34" charset="-120"/>
                <a:cs typeface="SimSun"/>
              </a:rPr>
              <a:t>口說</a:t>
            </a:r>
            <a:r>
              <a:rPr sz="2000" spc="-5" dirty="0" err="1">
                <a:latin typeface="微軟正黑體" pitchFamily="34" charset="-120"/>
                <a:ea typeface="微軟正黑體" pitchFamily="34" charset="-120"/>
                <a:cs typeface="SimSun"/>
              </a:rPr>
              <a:t>小助教</a:t>
            </a:r>
            <a:endParaRPr lang="en-US" sz="2000" spc="-5" dirty="0">
              <a:latin typeface="微軟正黑體" pitchFamily="34" charset="-120"/>
              <a:ea typeface="微軟正黑體" pitchFamily="34" charset="-120"/>
              <a:cs typeface="SimSun"/>
            </a:endParaRPr>
          </a:p>
          <a:p>
            <a:pPr marL="316865" marR="5080" indent="-304800" algn="l">
              <a:lnSpc>
                <a:spcPct val="125000"/>
              </a:lnSpc>
              <a:spcBef>
                <a:spcPts val="100"/>
              </a:spcBef>
              <a:tabLst>
                <a:tab pos="316865" algn="l"/>
              </a:tabLst>
            </a:pPr>
            <a:endParaRPr lang="en-US" sz="2000" spc="-5" dirty="0">
              <a:latin typeface="微軟正黑體" pitchFamily="34" charset="-120"/>
              <a:ea typeface="微軟正黑體" pitchFamily="34" charset="-120"/>
              <a:cs typeface="SimSun"/>
            </a:endParaRPr>
          </a:p>
          <a:p>
            <a:pPr marL="354012" marR="5080" indent="-342900" algn="l">
              <a:lnSpc>
                <a:spcPct val="125000"/>
              </a:lnSpc>
              <a:spcBef>
                <a:spcPts val="100"/>
              </a:spcBef>
              <a:buFont typeface="Arial" panose="020B0604020202020204" pitchFamily="34" charset="0"/>
              <a:buChar char="•"/>
              <a:tabLst>
                <a:tab pos="315913" algn="l"/>
              </a:tabLst>
            </a:pPr>
            <a:r>
              <a:rPr sz="2000" spc="-5" dirty="0" err="1">
                <a:solidFill>
                  <a:srgbClr val="0070C0"/>
                </a:solidFill>
                <a:latin typeface="微軟正黑體" pitchFamily="34" charset="-120"/>
                <a:ea typeface="微軟正黑體" pitchFamily="34" charset="-120"/>
                <a:cs typeface="SimSun"/>
              </a:rPr>
              <a:t>生活情境主題</a:t>
            </a:r>
            <a:r>
              <a:rPr sz="2000" b="0" spc="-5" dirty="0" err="1">
                <a:latin typeface="微軟正黑體" pitchFamily="34" charset="-120"/>
                <a:ea typeface="微軟正黑體" pitchFamily="34" charset="-120"/>
                <a:cs typeface="SimSun"/>
              </a:rPr>
              <a:t>：餐廳、機場、超市、火車站、旅行常見情境對話、寒暄、診所</a:t>
            </a:r>
            <a:r>
              <a:rPr sz="2000" b="0" spc="-5" dirty="0">
                <a:latin typeface="微軟正黑體" pitchFamily="34" charset="-120"/>
                <a:ea typeface="微軟正黑體" pitchFamily="34" charset="-120"/>
                <a:cs typeface="SimSun"/>
              </a:rPr>
              <a:t>…約 </a:t>
            </a:r>
            <a:r>
              <a:rPr sz="2000" b="0" dirty="0">
                <a:latin typeface="微軟正黑體" pitchFamily="34" charset="-120"/>
                <a:ea typeface="微軟正黑體" pitchFamily="34" charset="-120"/>
                <a:cs typeface="SimSun"/>
              </a:rPr>
              <a:t>24</a:t>
            </a:r>
            <a:r>
              <a:rPr sz="2000" b="0" spc="-20" dirty="0">
                <a:latin typeface="微軟正黑體" pitchFamily="34" charset="-120"/>
                <a:ea typeface="微軟正黑體" pitchFamily="34" charset="-120"/>
                <a:cs typeface="SimSun"/>
              </a:rPr>
              <a:t> </a:t>
            </a:r>
            <a:r>
              <a:rPr sz="2000" b="0" spc="-20" dirty="0" err="1">
                <a:latin typeface="微軟正黑體" pitchFamily="34" charset="-120"/>
                <a:ea typeface="微軟正黑體" pitchFamily="34" charset="-120"/>
                <a:cs typeface="SimSun"/>
              </a:rPr>
              <a:t>個大主題</a:t>
            </a:r>
            <a:r>
              <a:rPr lang="en-US" sz="2000" b="0" spc="-20" dirty="0" err="1">
                <a:latin typeface="微軟正黑體" pitchFamily="34" charset="-120"/>
                <a:ea typeface="微軟正黑體" pitchFamily="34" charset="-120"/>
                <a:cs typeface="SimSun"/>
              </a:rPr>
              <a:t>，</a:t>
            </a:r>
            <a:r>
              <a:rPr sz="2000" b="0" spc="-20" dirty="0" err="1">
                <a:latin typeface="微軟正黑體" pitchFamily="34" charset="-120"/>
                <a:ea typeface="微軟正黑體" pitchFamily="34" charset="-120"/>
                <a:cs typeface="SimSun"/>
              </a:rPr>
              <a:t>大主題下有</a:t>
            </a:r>
            <a:r>
              <a:rPr sz="2000" b="0" spc="-20" dirty="0">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2~8</a:t>
            </a:r>
            <a:r>
              <a:rPr sz="2000" b="0" spc="-20" dirty="0">
                <a:latin typeface="微軟正黑體" pitchFamily="34" charset="-120"/>
                <a:ea typeface="微軟正黑體" pitchFamily="34" charset="-120"/>
                <a:cs typeface="SimSun"/>
              </a:rPr>
              <a:t> </a:t>
            </a:r>
            <a:r>
              <a:rPr sz="2000" b="0" spc="-20" dirty="0" err="1">
                <a:latin typeface="微軟正黑體" pitchFamily="34" charset="-120"/>
                <a:ea typeface="微軟正黑體" pitchFamily="34" charset="-120"/>
                <a:cs typeface="SimSun"/>
              </a:rPr>
              <a:t>個次主題</a:t>
            </a:r>
            <a:endParaRPr lang="en-US" sz="2000" b="0" spc="-20" dirty="0">
              <a:latin typeface="微軟正黑體" pitchFamily="34" charset="-120"/>
              <a:ea typeface="微軟正黑體" pitchFamily="34" charset="-120"/>
              <a:cs typeface="SimSun"/>
            </a:endParaRPr>
          </a:p>
          <a:p>
            <a:pPr marL="354012" marR="5080" indent="-342900" algn="l">
              <a:lnSpc>
                <a:spcPct val="125000"/>
              </a:lnSpc>
              <a:spcBef>
                <a:spcPts val="100"/>
              </a:spcBef>
              <a:buFont typeface="Arial" panose="020B0604020202020204" pitchFamily="34" charset="0"/>
              <a:buChar char="•"/>
              <a:tabLst>
                <a:tab pos="315913" algn="l"/>
              </a:tabLst>
            </a:pPr>
            <a:r>
              <a:rPr sz="2000" spc="-20" dirty="0" err="1">
                <a:solidFill>
                  <a:srgbClr val="0070C0"/>
                </a:solidFill>
                <a:latin typeface="微軟正黑體" pitchFamily="34" charset="-120"/>
                <a:ea typeface="微軟正黑體" pitchFamily="34" charset="-120"/>
                <a:cs typeface="SimSun"/>
              </a:rPr>
              <a:t>商業</a:t>
            </a:r>
            <a:r>
              <a:rPr sz="2000" spc="-5" dirty="0" err="1">
                <a:solidFill>
                  <a:srgbClr val="0070C0"/>
                </a:solidFill>
                <a:latin typeface="微軟正黑體" pitchFamily="34" charset="-120"/>
                <a:ea typeface="微軟正黑體" pitchFamily="34" charset="-120"/>
                <a:cs typeface="SimSun"/>
              </a:rPr>
              <a:t>情境主題</a:t>
            </a:r>
            <a:r>
              <a:rPr sz="2000" b="0" spc="-5" dirty="0" err="1">
                <a:latin typeface="微軟正黑體" pitchFamily="34" charset="-120"/>
                <a:ea typeface="微軟正黑體" pitchFamily="34" charset="-120"/>
                <a:cs typeface="SimSun"/>
              </a:rPr>
              <a:t>：工作溝通、客服接待、會議交流、商務電話、商務破冰、海外商展等六大主題；大主題下有</a:t>
            </a:r>
            <a:r>
              <a:rPr sz="2000" b="0" spc="-5" dirty="0">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2~5</a:t>
            </a:r>
            <a:r>
              <a:rPr sz="2000" b="0" spc="-15" dirty="0">
                <a:latin typeface="微軟正黑體" pitchFamily="34" charset="-120"/>
                <a:ea typeface="微軟正黑體" pitchFamily="34" charset="-120"/>
                <a:cs typeface="SimSun"/>
              </a:rPr>
              <a:t> </a:t>
            </a:r>
            <a:r>
              <a:rPr sz="2000" b="0" spc="-15" dirty="0" err="1">
                <a:latin typeface="微軟正黑體" pitchFamily="34" charset="-120"/>
                <a:ea typeface="微軟正黑體" pitchFamily="34" charset="-120"/>
                <a:cs typeface="SimSun"/>
              </a:rPr>
              <a:t>個次主題</a:t>
            </a:r>
            <a:endParaRPr lang="en-US" sz="2000" b="0" spc="-15" dirty="0">
              <a:latin typeface="微軟正黑體" pitchFamily="34" charset="-120"/>
              <a:ea typeface="微軟正黑體" pitchFamily="34" charset="-120"/>
              <a:cs typeface="SimSun"/>
            </a:endParaRPr>
          </a:p>
          <a:p>
            <a:pPr marL="354012" marR="5080" indent="-342900" algn="l">
              <a:lnSpc>
                <a:spcPct val="125000"/>
              </a:lnSpc>
              <a:spcBef>
                <a:spcPts val="100"/>
              </a:spcBef>
              <a:buFont typeface="Arial" panose="020B0604020202020204" pitchFamily="34" charset="0"/>
              <a:buChar char="•"/>
              <a:tabLst>
                <a:tab pos="315913" algn="l"/>
              </a:tabLst>
            </a:pPr>
            <a:r>
              <a:rPr sz="2000" spc="-15" dirty="0" err="1">
                <a:solidFill>
                  <a:srgbClr val="0070C0"/>
                </a:solidFill>
                <a:latin typeface="微軟正黑體" pitchFamily="34" charset="-120"/>
                <a:ea typeface="微軟正黑體" pitchFamily="34" charset="-120"/>
                <a:cs typeface="SimSun"/>
              </a:rPr>
              <a:t>雜誌</a:t>
            </a:r>
            <a:r>
              <a:rPr lang="zh-TW" altLang="en-US" sz="2000" spc="-15" dirty="0">
                <a:solidFill>
                  <a:srgbClr val="0070C0"/>
                </a:solidFill>
                <a:latin typeface="微軟正黑體" pitchFamily="34" charset="-120"/>
                <a:ea typeface="微軟正黑體" pitchFamily="34" charset="-120"/>
                <a:cs typeface="SimSun"/>
              </a:rPr>
              <a:t>主題</a:t>
            </a:r>
            <a:r>
              <a:rPr sz="2000" spc="-15" dirty="0">
                <a:solidFill>
                  <a:srgbClr val="0070C0"/>
                </a:solidFill>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(ABC</a:t>
            </a:r>
            <a:r>
              <a:rPr sz="2000" b="0" spc="-15" dirty="0">
                <a:latin typeface="微軟正黑體" pitchFamily="34" charset="-120"/>
                <a:ea typeface="微軟正黑體" pitchFamily="34" charset="-120"/>
                <a:cs typeface="SimSun"/>
              </a:rPr>
              <a:t> 互動英語/ </a:t>
            </a:r>
            <a:r>
              <a:rPr sz="2000" b="0" spc="-20" dirty="0">
                <a:latin typeface="微軟正黑體" pitchFamily="34" charset="-120"/>
                <a:ea typeface="微軟正黑體" pitchFamily="34" charset="-120"/>
                <a:cs typeface="SimSun"/>
              </a:rPr>
              <a:t>Live</a:t>
            </a:r>
            <a:r>
              <a:rPr sz="2000" b="0" spc="-5" dirty="0">
                <a:latin typeface="微軟正黑體" pitchFamily="34" charset="-120"/>
                <a:ea typeface="微軟正黑體" pitchFamily="34" charset="-120"/>
                <a:cs typeface="SimSun"/>
              </a:rPr>
              <a:t>互動英語/ </a:t>
            </a:r>
            <a:r>
              <a:rPr sz="2000" b="0" dirty="0">
                <a:latin typeface="微軟正黑體" pitchFamily="34" charset="-120"/>
                <a:ea typeface="微軟正黑體" pitchFamily="34" charset="-120"/>
                <a:cs typeface="SimSun"/>
              </a:rPr>
              <a:t>ALL+</a:t>
            </a:r>
            <a:r>
              <a:rPr sz="2000" b="0" spc="-30" dirty="0">
                <a:latin typeface="微軟正黑體" pitchFamily="34" charset="-120"/>
                <a:ea typeface="微軟正黑體" pitchFamily="34" charset="-120"/>
                <a:cs typeface="SimSun"/>
              </a:rPr>
              <a:t>互動英語)：內容從 </a:t>
            </a:r>
            <a:r>
              <a:rPr sz="2000" b="0" dirty="0">
                <a:latin typeface="微軟正黑體" pitchFamily="34" charset="-120"/>
                <a:ea typeface="微軟正黑體" pitchFamily="34" charset="-120"/>
                <a:cs typeface="SimSun"/>
              </a:rPr>
              <a:t>2024/4</a:t>
            </a:r>
            <a:r>
              <a:rPr sz="2000" b="0" spc="-45" dirty="0">
                <a:latin typeface="微軟正黑體" pitchFamily="34" charset="-120"/>
                <a:ea typeface="微軟正黑體" pitchFamily="34" charset="-120"/>
                <a:cs typeface="SimSun"/>
              </a:rPr>
              <a:t> 月開始持續增加，每月兩個會</a:t>
            </a:r>
            <a:r>
              <a:rPr sz="2000" b="0" spc="-15" dirty="0">
                <a:latin typeface="微軟正黑體" pitchFamily="34" charset="-120"/>
                <a:ea typeface="微軟正黑體" pitchFamily="34" charset="-120"/>
                <a:cs typeface="SimSun"/>
              </a:rPr>
              <a:t>話主題。</a:t>
            </a:r>
            <a:endParaRPr sz="2000" b="0" dirty="0">
              <a:latin typeface="微軟正黑體" pitchFamily="34" charset="-120"/>
              <a:ea typeface="微軟正黑體" pitchFamily="34" charset="-120"/>
              <a:cs typeface="SimSun"/>
            </a:endParaRPr>
          </a:p>
        </p:txBody>
      </p:sp>
      <p:pic>
        <p:nvPicPr>
          <p:cNvPr id="3" name="Picture 2"/>
          <p:cNvPicPr>
            <a:picLocks noChangeAspect="1" noChangeArrowheads="1"/>
          </p:cNvPicPr>
          <p:nvPr/>
        </p:nvPicPr>
        <p:blipFill>
          <a:blip r:embed="rId2" cstate="print"/>
          <a:srcRect/>
          <a:stretch>
            <a:fillRect/>
          </a:stretch>
        </p:blipFill>
        <p:spPr bwMode="auto">
          <a:xfrm>
            <a:off x="5015850" y="1268700"/>
            <a:ext cx="6912959" cy="351856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920392" y="4199467"/>
            <a:ext cx="4196453" cy="2300513"/>
          </a:xfrm>
          <a:prstGeom prst="rect">
            <a:avLst/>
          </a:prstGeom>
          <a:noFill/>
          <a:ln w="9525">
            <a:noFill/>
            <a:miter lim="800000"/>
            <a:headEnd/>
            <a:tailEnd/>
          </a:ln>
        </p:spPr>
      </p:pic>
    </p:spTree>
    <p:extLst>
      <p:ext uri="{BB962C8B-B14F-4D97-AF65-F5344CB8AC3E}">
        <p14:creationId xmlns:p14="http://schemas.microsoft.com/office/powerpoint/2010/main" xmlns="" val="232454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txBox="1"/>
          <p:nvPr/>
        </p:nvSpPr>
        <p:spPr>
          <a:xfrm>
            <a:off x="767260" y="1412720"/>
            <a:ext cx="3744520" cy="2386423"/>
          </a:xfrm>
          <a:prstGeom prst="rect">
            <a:avLst/>
          </a:prstGeom>
        </p:spPr>
        <p:txBody>
          <a:bodyPr vert="horz" wrap="square" lIns="0" tIns="12700" rIns="0" bIns="0" rtlCol="0">
            <a:spAutoFit/>
          </a:bodyPr>
          <a:lstStyle/>
          <a:p>
            <a:pPr marL="317500" marR="5080" indent="-304800" algn="l">
              <a:lnSpc>
                <a:spcPct val="125000"/>
              </a:lnSpc>
              <a:spcBef>
                <a:spcPts val="100"/>
              </a:spcBef>
              <a:tabLst>
                <a:tab pos="316865" algn="l"/>
              </a:tabLst>
            </a:pPr>
            <a:r>
              <a:rPr sz="2400" dirty="0">
                <a:latin typeface="微軟正黑體" pitchFamily="34" charset="-120"/>
                <a:ea typeface="微軟正黑體" pitchFamily="34" charset="-120"/>
                <a:cs typeface="SimSun"/>
              </a:rPr>
              <a:t>AI</a:t>
            </a:r>
            <a:r>
              <a:rPr sz="2400" spc="-50" dirty="0">
                <a:latin typeface="微軟正黑體" pitchFamily="34" charset="-120"/>
                <a:ea typeface="微軟正黑體" pitchFamily="34" charset="-120"/>
                <a:cs typeface="SimSun"/>
              </a:rPr>
              <a:t> </a:t>
            </a:r>
            <a:r>
              <a:rPr sz="2400" spc="-50" dirty="0" err="1">
                <a:latin typeface="微軟正黑體" pitchFamily="34" charset="-120"/>
                <a:ea typeface="微軟正黑體" pitchFamily="34" charset="-120"/>
                <a:cs typeface="SimSun"/>
              </a:rPr>
              <a:t>口說</a:t>
            </a:r>
            <a:r>
              <a:rPr lang="zh-TW" altLang="en-US" sz="2400" spc="-50" dirty="0">
                <a:latin typeface="微軟正黑體" pitchFamily="34" charset="-120"/>
                <a:ea typeface="微軟正黑體" pitchFamily="34" charset="-120"/>
                <a:cs typeface="SimSun"/>
              </a:rPr>
              <a:t>練習功能</a:t>
            </a:r>
            <a:endParaRPr lang="en-US" sz="2400" spc="-50" dirty="0">
              <a:latin typeface="微軟正黑體" pitchFamily="34" charset="-120"/>
              <a:ea typeface="微軟正黑體" pitchFamily="34" charset="-120"/>
              <a:cs typeface="SimSun"/>
            </a:endParaRPr>
          </a:p>
          <a:p>
            <a:pPr marL="11113" marR="5080" indent="-11113" algn="l">
              <a:lnSpc>
                <a:spcPct val="125000"/>
              </a:lnSpc>
              <a:spcBef>
                <a:spcPts val="100"/>
              </a:spcBef>
              <a:tabLst>
                <a:tab pos="315913" algn="l"/>
              </a:tabLst>
            </a:pPr>
            <a:endParaRPr lang="en-US" sz="2000" b="0" spc="-50" dirty="0">
              <a:latin typeface="微軟正黑體" pitchFamily="34" charset="-120"/>
              <a:ea typeface="微軟正黑體" pitchFamily="34" charset="-120"/>
              <a:cs typeface="SimSun"/>
            </a:endParaRPr>
          </a:p>
          <a:p>
            <a:pPr marL="11113" marR="5080" indent="-11113" algn="l">
              <a:lnSpc>
                <a:spcPct val="125000"/>
              </a:lnSpc>
              <a:spcBef>
                <a:spcPts val="100"/>
              </a:spcBef>
              <a:tabLst>
                <a:tab pos="315913" algn="l"/>
              </a:tabLst>
            </a:pPr>
            <a:r>
              <a:rPr sz="2000" b="0" spc="-50" dirty="0" err="1">
                <a:latin typeface="微軟正黑體" pitchFamily="34" charset="-120"/>
                <a:ea typeface="微軟正黑體" pitchFamily="34" charset="-120"/>
                <a:cs typeface="SimSun"/>
              </a:rPr>
              <a:t>使用者可與</a:t>
            </a:r>
            <a:r>
              <a:rPr sz="2000" b="0" spc="-50" dirty="0">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AI</a:t>
            </a:r>
            <a:r>
              <a:rPr sz="2000" b="0" spc="-45" dirty="0">
                <a:latin typeface="微軟正黑體" pitchFamily="34" charset="-120"/>
                <a:ea typeface="微軟正黑體" pitchFamily="34" charset="-120"/>
                <a:cs typeface="SimSun"/>
              </a:rPr>
              <a:t> 進行口說練習</a:t>
            </a:r>
            <a:r>
              <a:rPr sz="2000" b="0" dirty="0">
                <a:latin typeface="微軟正黑體" pitchFamily="34" charset="-120"/>
                <a:ea typeface="微軟正黑體" pitchFamily="34" charset="-120"/>
                <a:cs typeface="SimSun"/>
              </a:rPr>
              <a:t>，AI</a:t>
            </a:r>
            <a:r>
              <a:rPr sz="2000" b="0" spc="-60" dirty="0">
                <a:latin typeface="微軟正黑體" pitchFamily="34" charset="-120"/>
                <a:ea typeface="微軟正黑體" pitchFamily="34" charset="-120"/>
                <a:cs typeface="SimSun"/>
              </a:rPr>
              <a:t> 會根據錄音</a:t>
            </a:r>
            <a:r>
              <a:rPr sz="2000" b="0" spc="-15" dirty="0">
                <a:latin typeface="微軟正黑體" pitchFamily="34" charset="-120"/>
                <a:ea typeface="微軟正黑體" pitchFamily="34" charset="-120"/>
                <a:cs typeface="SimSun"/>
              </a:rPr>
              <a:t>內容給予回饋。同時也可使用各項輔助功能，包含 </a:t>
            </a:r>
            <a:r>
              <a:rPr sz="2000" b="0" dirty="0">
                <a:latin typeface="微軟正黑體" pitchFamily="34" charset="-120"/>
                <a:ea typeface="微軟正黑體" pitchFamily="34" charset="-120"/>
                <a:cs typeface="SimSun"/>
              </a:rPr>
              <a:t>AI</a:t>
            </a:r>
            <a:r>
              <a:rPr sz="2000" b="0" spc="-50" dirty="0">
                <a:latin typeface="微軟正黑體" pitchFamily="34" charset="-120"/>
                <a:ea typeface="微軟正黑體" pitchFamily="34" charset="-120"/>
                <a:cs typeface="SimSun"/>
              </a:rPr>
              <a:t> 代答、對話翻</a:t>
            </a:r>
            <a:r>
              <a:rPr sz="2000" b="0" spc="-10" dirty="0">
                <a:latin typeface="微軟正黑體" pitchFamily="34" charset="-120"/>
                <a:ea typeface="微軟正黑體" pitchFamily="34" charset="-120"/>
                <a:cs typeface="SimSun"/>
              </a:rPr>
              <a:t>譯、語速調整等。</a:t>
            </a:r>
            <a:endParaRPr sz="2000" b="0" dirty="0">
              <a:latin typeface="微軟正黑體" pitchFamily="34" charset="-120"/>
              <a:ea typeface="微軟正黑體" pitchFamily="34" charset="-120"/>
              <a:cs typeface="SimSun"/>
            </a:endParaRPr>
          </a:p>
        </p:txBody>
      </p:sp>
      <p:pic>
        <p:nvPicPr>
          <p:cNvPr id="14" name="object 5"/>
          <p:cNvPicPr/>
          <p:nvPr/>
        </p:nvPicPr>
        <p:blipFill>
          <a:blip r:embed="rId2" cstate="print"/>
          <a:stretch>
            <a:fillRect/>
          </a:stretch>
        </p:blipFill>
        <p:spPr>
          <a:xfrm>
            <a:off x="4871830" y="1289190"/>
            <a:ext cx="6696930" cy="4804180"/>
          </a:xfrm>
          <a:prstGeom prst="rect">
            <a:avLst/>
          </a:prstGeom>
        </p:spPr>
      </p:pic>
    </p:spTree>
    <p:extLst>
      <p:ext uri="{BB962C8B-B14F-4D97-AF65-F5344CB8AC3E}">
        <p14:creationId xmlns:p14="http://schemas.microsoft.com/office/powerpoint/2010/main" xmlns="" val="150269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703677" y="1394084"/>
            <a:ext cx="3600500" cy="2848087"/>
          </a:xfrm>
          <a:prstGeom prst="rect">
            <a:avLst/>
          </a:prstGeom>
        </p:spPr>
        <p:txBody>
          <a:bodyPr vert="horz" wrap="square" lIns="0" tIns="12700" rIns="0" bIns="0" rtlCol="0">
            <a:spAutoFit/>
          </a:bodyPr>
          <a:lstStyle/>
          <a:p>
            <a:pPr marL="11113" marR="5080" indent="-11113" algn="l">
              <a:lnSpc>
                <a:spcPct val="125000"/>
              </a:lnSpc>
              <a:spcBef>
                <a:spcPts val="100"/>
              </a:spcBef>
            </a:pPr>
            <a:r>
              <a:rPr sz="2400" dirty="0">
                <a:latin typeface="微軟正黑體" pitchFamily="34" charset="-120"/>
                <a:ea typeface="微軟正黑體" pitchFamily="34" charset="-120"/>
                <a:cs typeface="SimSun"/>
              </a:rPr>
              <a:t>GEPT</a:t>
            </a:r>
            <a:r>
              <a:rPr lang="zh-TW" altLang="en-US" sz="2400" dirty="0">
                <a:latin typeface="微軟正黑體" pitchFamily="34" charset="-120"/>
                <a:ea typeface="微軟正黑體" pitchFamily="34" charset="-120"/>
                <a:cs typeface="SimSun"/>
              </a:rPr>
              <a:t> </a:t>
            </a:r>
            <a:r>
              <a:rPr lang="en-US" altLang="zh-TW" sz="2400" dirty="0" err="1">
                <a:latin typeface="微軟正黑體" pitchFamily="34" charset="-120"/>
                <a:ea typeface="微軟正黑體" pitchFamily="34" charset="-120"/>
                <a:cs typeface="SimSun"/>
              </a:rPr>
              <a:t>AI</a:t>
            </a:r>
            <a:r>
              <a:rPr sz="2400" spc="-40" dirty="0" err="1">
                <a:latin typeface="微軟正黑體" pitchFamily="34" charset="-120"/>
                <a:ea typeface="微軟正黑體" pitchFamily="34" charset="-120"/>
                <a:cs typeface="SimSun"/>
              </a:rPr>
              <a:t>口說</a:t>
            </a:r>
            <a:r>
              <a:rPr lang="en-US" sz="2400" spc="-40" dirty="0" err="1">
                <a:latin typeface="微軟正黑體" pitchFamily="34" charset="-120"/>
                <a:ea typeface="微軟正黑體" pitchFamily="34" charset="-120"/>
                <a:cs typeface="SimSun"/>
              </a:rPr>
              <a:t>練習</a:t>
            </a:r>
            <a:endParaRPr lang="en-US" sz="2400" spc="-40" dirty="0">
              <a:latin typeface="微軟正黑體" pitchFamily="34" charset="-120"/>
              <a:ea typeface="微軟正黑體" pitchFamily="34" charset="-120"/>
              <a:cs typeface="SimSun"/>
            </a:endParaRPr>
          </a:p>
          <a:p>
            <a:pPr marL="11113" marR="5080" indent="-11113" algn="l">
              <a:lnSpc>
                <a:spcPct val="125000"/>
              </a:lnSpc>
              <a:spcBef>
                <a:spcPts val="100"/>
              </a:spcBef>
            </a:pPr>
            <a:endParaRPr lang="en-US" sz="2400" spc="-40" dirty="0">
              <a:latin typeface="微軟正黑體" pitchFamily="34" charset="-120"/>
              <a:ea typeface="微軟正黑體" pitchFamily="34" charset="-120"/>
              <a:cs typeface="SimSun"/>
            </a:endParaRPr>
          </a:p>
          <a:p>
            <a:pPr marL="11113" marR="5080" indent="-11113" algn="l">
              <a:lnSpc>
                <a:spcPct val="125000"/>
              </a:lnSpc>
              <a:spcBef>
                <a:spcPts val="100"/>
              </a:spcBef>
            </a:pPr>
            <a:r>
              <a:rPr sz="2000" b="0" spc="-40" dirty="0" err="1">
                <a:latin typeface="微軟正黑體" pitchFamily="34" charset="-120"/>
                <a:ea typeface="微軟正黑體" pitchFamily="34" charset="-120"/>
                <a:cs typeface="SimSun"/>
              </a:rPr>
              <a:t>提供複誦、朗讀句子與短文、回答問題三種練習模式，使</a:t>
            </a:r>
            <a:r>
              <a:rPr sz="2000" b="0" spc="-20" dirty="0" err="1">
                <a:latin typeface="微軟正黑體" pitchFamily="34" charset="-120"/>
                <a:ea typeface="微軟正黑體" pitchFamily="34" charset="-120"/>
                <a:cs typeface="SimSun"/>
              </a:rPr>
              <a:t>用者可依照流程錄音，完成練習後將由</a:t>
            </a:r>
            <a:r>
              <a:rPr sz="2000" b="0" spc="-20" dirty="0">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AI</a:t>
            </a:r>
            <a:r>
              <a:rPr sz="2000" b="0" spc="-40" dirty="0">
                <a:latin typeface="微軟正黑體" pitchFamily="34" charset="-120"/>
                <a:ea typeface="微軟正黑體" pitchFamily="34" charset="-120"/>
                <a:cs typeface="SimSun"/>
              </a:rPr>
              <a:t> 進行分析並給予成果檢視回</a:t>
            </a:r>
            <a:r>
              <a:rPr sz="2000" b="0" dirty="0">
                <a:latin typeface="微軟正黑體" pitchFamily="34" charset="-120"/>
                <a:ea typeface="微軟正黑體" pitchFamily="34" charset="-120"/>
                <a:cs typeface="SimSun"/>
              </a:rPr>
              <a:t>饋說明。</a:t>
            </a:r>
          </a:p>
        </p:txBody>
      </p:sp>
      <p:pic>
        <p:nvPicPr>
          <p:cNvPr id="7" name="object 4"/>
          <p:cNvPicPr/>
          <p:nvPr/>
        </p:nvPicPr>
        <p:blipFill>
          <a:blip r:embed="rId2" cstate="print"/>
          <a:stretch>
            <a:fillRect/>
          </a:stretch>
        </p:blipFill>
        <p:spPr>
          <a:xfrm>
            <a:off x="4583790" y="1700760"/>
            <a:ext cx="7489040" cy="3888540"/>
          </a:xfrm>
          <a:prstGeom prst="rect">
            <a:avLst/>
          </a:prstGeom>
        </p:spPr>
      </p:pic>
    </p:spTree>
    <p:extLst>
      <p:ext uri="{BB962C8B-B14F-4D97-AF65-F5344CB8AC3E}">
        <p14:creationId xmlns:p14="http://schemas.microsoft.com/office/powerpoint/2010/main" xmlns="" val="232454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p:cNvSpPr txBox="1"/>
          <p:nvPr/>
        </p:nvSpPr>
        <p:spPr>
          <a:xfrm>
            <a:off x="551230" y="1412720"/>
            <a:ext cx="4392610" cy="3143040"/>
          </a:xfrm>
          <a:prstGeom prst="rect">
            <a:avLst/>
          </a:prstGeom>
        </p:spPr>
        <p:txBody>
          <a:bodyPr vert="horz" wrap="square" lIns="0" tIns="12700" rIns="0" bIns="0" rtlCol="0">
            <a:spAutoFit/>
          </a:bodyPr>
          <a:lstStyle/>
          <a:p>
            <a:pPr marL="11113" marR="5080" indent="1588" algn="l">
              <a:lnSpc>
                <a:spcPct val="125000"/>
              </a:lnSpc>
              <a:spcBef>
                <a:spcPts val="100"/>
              </a:spcBef>
            </a:pPr>
            <a:r>
              <a:rPr sz="2400" dirty="0">
                <a:latin typeface="微軟正黑體" pitchFamily="34" charset="-120"/>
                <a:ea typeface="微軟正黑體" pitchFamily="34" charset="-120"/>
                <a:cs typeface="SimSun"/>
              </a:rPr>
              <a:t>GEPT</a:t>
            </a:r>
            <a:r>
              <a:rPr lang="en-US" sz="2400" dirty="0">
                <a:latin typeface="微軟正黑體" pitchFamily="34" charset="-120"/>
                <a:ea typeface="微軟正黑體" pitchFamily="34" charset="-120"/>
                <a:cs typeface="SimSun"/>
              </a:rPr>
              <a:t> </a:t>
            </a:r>
            <a:r>
              <a:rPr lang="en-US" sz="2400" dirty="0" err="1">
                <a:latin typeface="微軟正黑體" pitchFamily="34" charset="-120"/>
                <a:ea typeface="微軟正黑體" pitchFamily="34" charset="-120"/>
                <a:cs typeface="SimSun"/>
              </a:rPr>
              <a:t>AI</a:t>
            </a:r>
            <a:r>
              <a:rPr sz="2400" spc="-40" dirty="0" err="1">
                <a:latin typeface="微軟正黑體" pitchFamily="34" charset="-120"/>
                <a:ea typeface="微軟正黑體" pitchFamily="34" charset="-120"/>
                <a:cs typeface="SimSun"/>
              </a:rPr>
              <a:t>寫作</a:t>
            </a:r>
            <a:r>
              <a:rPr lang="en-US" sz="2400" spc="-40" dirty="0" err="1">
                <a:latin typeface="微軟正黑體" pitchFamily="34" charset="-120"/>
                <a:ea typeface="微軟正黑體" pitchFamily="34" charset="-120"/>
                <a:cs typeface="SimSun"/>
              </a:rPr>
              <a:t>練習與批改</a:t>
            </a:r>
            <a:endParaRPr lang="en-US" sz="2400" spc="-40" dirty="0">
              <a:latin typeface="微軟正黑體" pitchFamily="34" charset="-120"/>
              <a:ea typeface="微軟正黑體" pitchFamily="34" charset="-120"/>
              <a:cs typeface="SimSun"/>
            </a:endParaRPr>
          </a:p>
          <a:p>
            <a:pPr marL="11113" marR="5080" indent="1588" algn="l">
              <a:lnSpc>
                <a:spcPct val="125000"/>
              </a:lnSpc>
              <a:spcBef>
                <a:spcPts val="100"/>
              </a:spcBef>
            </a:pPr>
            <a:r>
              <a:rPr lang="en-US" sz="2000" b="0" spc="-40" dirty="0">
                <a:latin typeface="微軟正黑體" pitchFamily="34" charset="-120"/>
                <a:ea typeface="微軟正黑體" pitchFamily="34" charset="-120"/>
                <a:cs typeface="SimSun"/>
              </a:rPr>
              <a:t/>
            </a:r>
            <a:br>
              <a:rPr lang="en-US" sz="2000" b="0" spc="-40" dirty="0">
                <a:latin typeface="微軟正黑體" pitchFamily="34" charset="-120"/>
                <a:ea typeface="微軟正黑體" pitchFamily="34" charset="-120"/>
                <a:cs typeface="SimSun"/>
              </a:rPr>
            </a:br>
            <a:r>
              <a:rPr sz="2000" b="0" spc="-40" dirty="0" err="1">
                <a:latin typeface="微軟正黑體" pitchFamily="34" charset="-120"/>
                <a:ea typeface="微軟正黑體" pitchFamily="34" charset="-120"/>
                <a:cs typeface="SimSun"/>
              </a:rPr>
              <a:t>每回內容分為四個獨立部分，學生可依需要加強部分進行</a:t>
            </a:r>
            <a:r>
              <a:rPr sz="2000" b="0" spc="-25" dirty="0" err="1">
                <a:latin typeface="微軟正黑體" pitchFamily="34" charset="-120"/>
                <a:ea typeface="微軟正黑體" pitchFamily="34" charset="-120"/>
                <a:cs typeface="SimSun"/>
              </a:rPr>
              <a:t>練習。全部作答後即送至</a:t>
            </a:r>
            <a:r>
              <a:rPr sz="2000" b="0" spc="-25" dirty="0">
                <a:latin typeface="微軟正黑體" pitchFamily="34" charset="-120"/>
                <a:ea typeface="微軟正黑體" pitchFamily="34" charset="-120"/>
                <a:cs typeface="SimSun"/>
              </a:rPr>
              <a:t> </a:t>
            </a:r>
            <a:r>
              <a:rPr sz="2000" b="0" dirty="0">
                <a:latin typeface="微軟正黑體" pitchFamily="34" charset="-120"/>
                <a:ea typeface="微軟正黑體" pitchFamily="34" charset="-120"/>
                <a:cs typeface="SimSun"/>
              </a:rPr>
              <a:t>AI</a:t>
            </a:r>
            <a:r>
              <a:rPr sz="2000" b="0" spc="-40" dirty="0">
                <a:latin typeface="微軟正黑體" pitchFamily="34" charset="-120"/>
                <a:ea typeface="微軟正黑體" pitchFamily="34" charset="-120"/>
                <a:cs typeface="SimSun"/>
              </a:rPr>
              <a:t> 小幫手進行分析並給予回饋說明。須完成</a:t>
            </a:r>
            <a:r>
              <a:rPr sz="2000" b="0" spc="-100" dirty="0">
                <a:latin typeface="微軟正黑體" pitchFamily="34" charset="-120"/>
                <a:ea typeface="微軟正黑體" pitchFamily="34" charset="-120"/>
                <a:cs typeface="SimSun"/>
              </a:rPr>
              <a:t>至少 </a:t>
            </a:r>
            <a:r>
              <a:rPr sz="2000" b="0" dirty="0">
                <a:latin typeface="微軟正黑體" pitchFamily="34" charset="-120"/>
                <a:ea typeface="微軟正黑體" pitchFamily="34" charset="-120"/>
                <a:cs typeface="SimSun"/>
              </a:rPr>
              <a:t>50</a:t>
            </a:r>
            <a:r>
              <a:rPr sz="2000" b="0" spc="-40" dirty="0">
                <a:latin typeface="微軟正黑體" pitchFamily="34" charset="-120"/>
                <a:ea typeface="微軟正黑體" pitchFamily="34" charset="-120"/>
                <a:cs typeface="SimSun"/>
              </a:rPr>
              <a:t> 字的段落寫作。提示中有詳細的寫作架構及文法要點提示，幫</a:t>
            </a:r>
            <a:r>
              <a:rPr sz="2000" b="0" dirty="0">
                <a:latin typeface="微軟正黑體" pitchFamily="34" charset="-120"/>
                <a:ea typeface="微軟正黑體" pitchFamily="34" charset="-120"/>
                <a:cs typeface="SimSun"/>
              </a:rPr>
              <a:t>助學生完成一篇結構內容清楚的文章。</a:t>
            </a:r>
          </a:p>
        </p:txBody>
      </p:sp>
      <p:pic>
        <p:nvPicPr>
          <p:cNvPr id="1026" name="Picture 2"/>
          <p:cNvPicPr>
            <a:picLocks noChangeAspect="1" noChangeArrowheads="1"/>
          </p:cNvPicPr>
          <p:nvPr/>
        </p:nvPicPr>
        <p:blipFill>
          <a:blip r:embed="rId2" cstate="print"/>
          <a:srcRect/>
          <a:stretch>
            <a:fillRect/>
          </a:stretch>
        </p:blipFill>
        <p:spPr bwMode="auto">
          <a:xfrm>
            <a:off x="5015850" y="1628750"/>
            <a:ext cx="3406287" cy="214893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545116" y="1628750"/>
            <a:ext cx="3455704" cy="215836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47910" y="3861060"/>
            <a:ext cx="5651319" cy="2689209"/>
          </a:xfrm>
          <a:prstGeom prst="rect">
            <a:avLst/>
          </a:prstGeom>
          <a:noFill/>
          <a:ln w="9525">
            <a:noFill/>
            <a:miter lim="800000"/>
            <a:headEnd/>
            <a:tailEnd/>
          </a:ln>
        </p:spPr>
      </p:pic>
    </p:spTree>
    <p:extLst>
      <p:ext uri="{BB962C8B-B14F-4D97-AF65-F5344CB8AC3E}">
        <p14:creationId xmlns:p14="http://schemas.microsoft.com/office/powerpoint/2010/main" xmlns="" val="169113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形圖說文字 6"/>
          <p:cNvSpPr/>
          <p:nvPr/>
        </p:nvSpPr>
        <p:spPr bwMode="auto">
          <a:xfrm>
            <a:off x="5159870" y="1196690"/>
            <a:ext cx="2376330" cy="1546510"/>
          </a:xfrm>
          <a:prstGeom prst="wedgeEllipseCallout">
            <a:avLst>
              <a:gd name="adj1" fmla="val -19410"/>
              <a:gd name="adj2" fmla="val 67745"/>
            </a:avLst>
          </a:prstGeom>
          <a:solidFill>
            <a:schemeClr val="bg1"/>
          </a:solidFill>
          <a:ln w="9525" cap="flat" cmpd="sng" algn="ctr">
            <a:noFill/>
            <a:prstDash val="solid"/>
            <a:round/>
            <a:headEnd type="none" w="med" len="med"/>
            <a:tailEnd type="triangle" w="lg" len="med"/>
          </a:ln>
          <a:effectLst/>
        </p:spPr>
        <p:txBody>
          <a:bodyPr vert="horz" wrap="none" lIns="91440" tIns="45720" rIns="91440" bIns="45720" numCol="1" rtlCol="0" anchor="ctr" anchorCtr="0" compatLnSpc="1">
            <a:prstTxWarp prst="textNoShape">
              <a:avLst/>
            </a:prstTxWarp>
          </a:bodyPr>
          <a:lstStyle/>
          <a:p>
            <a:endParaRPr lang="zh-TW" altLang="en-US"/>
          </a:p>
        </p:txBody>
      </p:sp>
      <p:sp>
        <p:nvSpPr>
          <p:cNvPr id="5" name="矩形 4"/>
          <p:cNvSpPr/>
          <p:nvPr/>
        </p:nvSpPr>
        <p:spPr>
          <a:xfrm>
            <a:off x="3717267" y="5476462"/>
            <a:ext cx="4972846" cy="954107"/>
          </a:xfrm>
          <a:prstGeom prst="rect">
            <a:avLst/>
          </a:prstGeom>
        </p:spPr>
        <p:txBody>
          <a:bodyPr wrap="square">
            <a:spAutoFit/>
          </a:bodyPr>
          <a:lstStyle/>
          <a:p>
            <a:r>
              <a:rPr lang="zh-TW" altLang="en-US" sz="2800" dirty="0">
                <a:solidFill>
                  <a:srgbClr val="000000"/>
                </a:solidFill>
                <a:latin typeface="Microsoft YaHei" panose="020B0503020204020204" pitchFamily="34" charset="-122"/>
                <a:ea typeface="Microsoft YaHei" panose="020B0503020204020204" pitchFamily="34" charset="-122"/>
              </a:rPr>
              <a:t>報告結束</a:t>
            </a:r>
            <a:endParaRPr lang="en-US" altLang="zh-TW" sz="2800" dirty="0">
              <a:solidFill>
                <a:srgbClr val="000000"/>
              </a:solidFill>
              <a:latin typeface="Microsoft YaHei" panose="020B0503020204020204" pitchFamily="34" charset="-122"/>
              <a:ea typeface="Microsoft YaHei" panose="020B0503020204020204" pitchFamily="34" charset="-122"/>
            </a:endParaRPr>
          </a:p>
          <a:p>
            <a:r>
              <a:rPr lang="zh-TW" altLang="en-US" sz="2800" dirty="0">
                <a:solidFill>
                  <a:srgbClr val="000000"/>
                </a:solidFill>
                <a:latin typeface="Microsoft YaHei" panose="020B0503020204020204" pitchFamily="34" charset="-122"/>
                <a:ea typeface="Microsoft YaHei" panose="020B0503020204020204" pitchFamily="34" charset="-122"/>
              </a:rPr>
              <a:t>感謝聆聽</a:t>
            </a:r>
            <a:endParaRPr lang="zh-TW" altLang="en-US" sz="2800" dirty="0">
              <a:latin typeface="Microsoft YaHei" panose="020B0503020204020204" pitchFamily="34" charset="-122"/>
              <a:ea typeface="Microsoft YaHei" panose="020B0503020204020204" pitchFamily="34" charset="-122"/>
            </a:endParaRPr>
          </a:p>
        </p:txBody>
      </p:sp>
      <p:pic>
        <p:nvPicPr>
          <p:cNvPr id="163842" name="Picture 2" descr="http://www.ccyp.com/media/article/201412/20141209165730198.jpg"/>
          <p:cNvPicPr>
            <a:picLocks noChangeAspect="1" noChangeArrowheads="1"/>
          </p:cNvPicPr>
          <p:nvPr/>
        </p:nvPicPr>
        <p:blipFill>
          <a:blip r:embed="rId3" cstate="print"/>
          <a:srcRect/>
          <a:stretch>
            <a:fillRect/>
          </a:stretch>
        </p:blipFill>
        <p:spPr bwMode="auto">
          <a:xfrm>
            <a:off x="3235095" y="1119894"/>
            <a:ext cx="5673612" cy="40383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55554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AA9DDF-BEBA-1420-4918-F9CBD28F734F}"/>
            </a:ext>
          </a:extLst>
        </p:cNvPr>
        <p:cNvGrpSpPr/>
        <p:nvPr/>
      </p:nvGrpSpPr>
      <p:grpSpPr>
        <a:xfrm>
          <a:off x="0" y="0"/>
          <a:ext cx="0" cy="0"/>
          <a:chOff x="0" y="0"/>
          <a:chExt cx="0" cy="0"/>
        </a:xfrm>
      </p:grpSpPr>
      <p:sp>
        <p:nvSpPr>
          <p:cNvPr id="28674" name="Rectangle 3">
            <a:extLst>
              <a:ext uri="{FF2B5EF4-FFF2-40B4-BE49-F238E27FC236}">
                <a16:creationId xmlns:a16="http://schemas.microsoft.com/office/drawing/2014/main" xmlns="" id="{D158C2E4-4477-4BFA-BA1F-8817075F8256}"/>
              </a:ext>
            </a:extLst>
          </p:cNvPr>
          <p:cNvSpPr>
            <a:spLocks noChangeArrowheads="1"/>
          </p:cNvSpPr>
          <p:nvPr/>
        </p:nvSpPr>
        <p:spPr bwMode="auto">
          <a:xfrm>
            <a:off x="6003634" y="-184666"/>
            <a:ext cx="184731" cy="369332"/>
          </a:xfrm>
          <a:prstGeom prst="rect">
            <a:avLst/>
          </a:prstGeom>
          <a:noFill/>
          <a:ln w="9525">
            <a:noFill/>
            <a:miter lim="800000"/>
            <a:headEnd/>
            <a:tailEnd/>
          </a:ln>
        </p:spPr>
        <p:txBody>
          <a:bodyPr wrap="none" anchor="ctr">
            <a:spAutoFit/>
          </a:bodyPr>
          <a:lstStyle/>
          <a:p>
            <a:pPr algn="ctr"/>
            <a:endParaRPr lang="zh-TW" altLang="en-US"/>
          </a:p>
        </p:txBody>
      </p:sp>
      <p:sp>
        <p:nvSpPr>
          <p:cNvPr id="78" name="Google Shape;94;p1">
            <a:extLst>
              <a:ext uri="{FF2B5EF4-FFF2-40B4-BE49-F238E27FC236}">
                <a16:creationId xmlns:a16="http://schemas.microsoft.com/office/drawing/2014/main" xmlns="" id="{38FA033E-EFD9-B260-1D81-0867AF8EE9F9}"/>
              </a:ext>
            </a:extLst>
          </p:cNvPr>
          <p:cNvSpPr txBox="1">
            <a:spLocks/>
          </p:cNvSpPr>
          <p:nvPr/>
        </p:nvSpPr>
        <p:spPr bwMode="auto">
          <a:xfrm>
            <a:off x="4655460" y="-27480"/>
            <a:ext cx="2645229" cy="926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algn="l" defTabSz="914400" rtl="0" eaLnBrk="0" fontAlgn="base" latinLnBrk="0" hangingPunct="0">
              <a:lnSpc>
                <a:spcPct val="90000"/>
              </a:lnSpc>
              <a:spcBef>
                <a:spcPts val="0"/>
              </a:spcBef>
              <a:spcAft>
                <a:spcPts val="0"/>
              </a:spcAft>
              <a:buClr>
                <a:srgbClr val="FF0000"/>
              </a:buClr>
              <a:buSzPts val="4400"/>
              <a:buFont typeface="Microsoft JhengHei"/>
              <a:buNone/>
              <a:tabLst/>
              <a:defRPr/>
            </a:pPr>
            <a:r>
              <a:rPr kumimoji="0" lang="zh-TW" altLang="en-US" sz="36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產品簡介</a:t>
            </a:r>
            <a:endParaRPr kumimoji="0" lang="zh-TW" alt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79" name="Google Shape;95;p1">
            <a:extLst>
              <a:ext uri="{FF2B5EF4-FFF2-40B4-BE49-F238E27FC236}">
                <a16:creationId xmlns:a16="http://schemas.microsoft.com/office/drawing/2014/main" xmlns="" id="{0AA163BB-E12A-FADE-6E05-37454DD63734}"/>
              </a:ext>
            </a:extLst>
          </p:cNvPr>
          <p:cNvSpPr txBox="1">
            <a:spLocks/>
          </p:cNvSpPr>
          <p:nvPr/>
        </p:nvSpPr>
        <p:spPr>
          <a:xfrm>
            <a:off x="527650" y="1196690"/>
            <a:ext cx="11136700" cy="5184720"/>
          </a:xfrm>
          <a:prstGeom prst="rect">
            <a:avLst/>
          </a:prstGeom>
          <a:noFill/>
          <a:ln>
            <a:noFill/>
          </a:ln>
        </p:spPr>
        <p:txBody>
          <a:bodyPr spcFirstLastPara="1" wrap="square" lIns="91425" tIns="45700" rIns="91425" bIns="45700" anchor="t" anchorCtr="0">
            <a:noAutofit/>
          </a:bodyPr>
          <a:lstStyle/>
          <a:p>
            <a:pPr marL="228600" lvl="0" indent="-228600" algn="l" eaLnBrk="0" hangingPunct="0">
              <a:spcBef>
                <a:spcPts val="0"/>
              </a:spcBef>
              <a:buSzPts val="2400"/>
              <a:buFont typeface="Arial" panose="020B0604020202020204" pitchFamily="34" charset="0"/>
              <a:buChar char="•"/>
              <a:defRPr/>
            </a:pPr>
            <a:r>
              <a:rPr kumimoji="0" lang="en-US" altLang="zh-TW"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SimSun"/>
              </a:rPr>
              <a:t> </a:t>
            </a:r>
            <a:r>
              <a:rPr kumimoji="0" lang="en-US" altLang="zh-TW" sz="2400" b="0" i="0" u="none" strike="noStrike" kern="1200" cap="none" spc="0" normalizeH="0" baseline="0" noProof="0" dirty="0" err="1">
                <a:ln>
                  <a:noFill/>
                </a:ln>
                <a:solidFill>
                  <a:schemeClr val="tx1"/>
                </a:solidFill>
                <a:effectLst/>
                <a:uLnTx/>
                <a:uFillTx/>
                <a:latin typeface="Microsoft JhengHei" panose="020B0604030504040204" pitchFamily="34" charset="-120"/>
                <a:ea typeface="Microsoft JhengHei" panose="020B0604030504040204" pitchFamily="34" charset="-120"/>
                <a:cs typeface="SimSun"/>
              </a:rPr>
              <a:t>LiveABC</a:t>
            </a:r>
            <a:r>
              <a:rPr kumimoji="0" lang="zh-TW" altLang="en-US" sz="2400" b="0" i="0" u="none" strike="noStrike" kern="1200" cap="none" spc="-12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SimSun"/>
              </a:rPr>
              <a:t> 英日語 </a:t>
            </a:r>
            <a:r>
              <a:rPr kumimoji="0" lang="en-US" altLang="zh-TW"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SimSun"/>
              </a:rPr>
              <a:t>AI</a:t>
            </a:r>
            <a:r>
              <a:rPr kumimoji="0" lang="zh-TW" altLang="en-US" sz="2400" b="0" i="0" u="none" strike="noStrike" kern="1200" cap="none" spc="-45"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SimSun"/>
              </a:rPr>
              <a:t> 互動學習資料庫</a:t>
            </a:r>
            <a:r>
              <a:rPr kumimoji="0" lang="en-US" altLang="zh-TW"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 </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為</a:t>
            </a:r>
            <a:r>
              <a:rPr kumimoji="0" lang="en-US" altLang="zh-TW" sz="2400" b="0" i="0" u="none" strike="noStrike" kern="1200" cap="none" spc="0" normalizeH="0" baseline="0" noProof="0" dirty="0" err="1">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LiveABC</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互動英語教學集團，因應國內數位學習環境益發成熟，整合集團旗下所有定期出版之期刊，包括</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『ABC</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『Live</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『All+</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『CNN</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『Biz</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互動英語雜誌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互動日本語雜誌</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，以及近年來跟地方政府合作開發的</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遊台灣學英語</a:t>
            </a:r>
            <a:r>
              <a:rPr kumimoji="0" lang="en-US" altLang="zh-TW" sz="2400" i="0" u="none" strike="noStrike" kern="1200" cap="none" spc="0" normalizeH="0" baseline="0" noProof="0" dirty="0">
                <a:ln>
                  <a:noFill/>
                </a:ln>
                <a:solidFill>
                  <a:srgbClr val="0070C0"/>
                </a:solidFill>
                <a:effectLst/>
                <a:uLnTx/>
                <a:uFillTx/>
                <a:latin typeface="Microsoft JhengHei" panose="020B0604030504040204" pitchFamily="34" charset="-120"/>
                <a:ea typeface="Microsoft JhengHei" panose="020B0604030504040204" pitchFamily="34" charset="-120"/>
                <a:cs typeface="Microsoft JhengHei"/>
                <a:sym typeface="Microsoft JhengHei"/>
              </a:rPr>
              <a:t>』</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等各類型總共</a:t>
            </a:r>
            <a:r>
              <a:rPr kumimoji="0" lang="en-US" altLang="zh-TW"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16</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大類型主題課程，集結而成超過</a:t>
            </a:r>
            <a:r>
              <a:rPr kumimoji="0" lang="en-US" altLang="zh-TW"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10,000</a:t>
            </a:r>
            <a:r>
              <a:rPr kumimoji="0" lang="zh-TW" altLang="en-US" sz="2400" b="0" i="0" u="none" strike="noStrike" kern="1200" cap="none" spc="0" normalizeH="0" baseline="0" noProof="0" dirty="0">
                <a:ln>
                  <a:noFill/>
                </a:ln>
                <a:solidFill>
                  <a:schemeClr val="tx1"/>
                </a:solidFill>
                <a:effectLst/>
                <a:uLnTx/>
                <a:uFillTx/>
                <a:latin typeface="Microsoft JhengHei" panose="020B0604030504040204" pitchFamily="34" charset="-120"/>
                <a:ea typeface="Microsoft JhengHei" panose="020B0604030504040204" pitchFamily="34" charset="-120"/>
                <a:cs typeface="Microsoft JhengHei"/>
                <a:sym typeface="Microsoft JhengHei"/>
              </a:rPr>
              <a:t>個以上</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學習課程</a:t>
            </a:r>
            <a:endParaRPr kumimoji="0" lang="en-US" altLang="zh-TW" sz="2400" b="0" dirty="0">
              <a:latin typeface="Microsoft JhengHei" panose="020B0604030504040204" pitchFamily="34" charset="-120"/>
              <a:ea typeface="Microsoft JhengHei" panose="020B0604030504040204" pitchFamily="34" charset="-120"/>
              <a:cs typeface="Microsoft JhengHei"/>
              <a:sym typeface="Microsoft JhengHei"/>
            </a:endParaRPr>
          </a:p>
          <a:p>
            <a:pPr marL="228600" lvl="0" indent="-228600" algn="l" eaLnBrk="0" hangingPunct="0">
              <a:spcBef>
                <a:spcPts val="0"/>
              </a:spcBef>
              <a:buSzPts val="2400"/>
              <a:buFont typeface="Arial" panose="020B0604020202020204" pitchFamily="34" charset="0"/>
              <a:buChar char="•"/>
              <a:defRPr/>
            </a:pP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語種包括英語及日語，課程難易程度對應</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CEFR</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從</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A2</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到</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B2</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、全民英檢從初級到高級、</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JLPT</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日語檢定從</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N5</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到</a:t>
            </a:r>
            <a:r>
              <a:rPr kumimoji="0" lang="en-US" altLang="zh-TW"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N3</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；主題更涵括了一般生活、觀光旅遊、商業職場、新聞英文到</a:t>
            </a:r>
            <a:r>
              <a:rPr kumimoji="0" lang="zh-TW" altLang="en-US" sz="2400" dirty="0">
                <a:solidFill>
                  <a:srgbClr val="0070C0"/>
                </a:solidFill>
                <a:latin typeface="Microsoft JhengHei" panose="020B0604030504040204" pitchFamily="34" charset="-120"/>
                <a:ea typeface="Microsoft JhengHei" panose="020B0604030504040204" pitchFamily="34" charset="-120"/>
                <a:cs typeface="Microsoft JhengHei"/>
                <a:sym typeface="Microsoft JhengHei"/>
              </a:rPr>
              <a:t>台灣在地文化</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，完全適用於從小到大、從日常到職場、從學校到社會各級人士使用。</a:t>
            </a:r>
            <a:endParaRPr kumimoji="0" lang="en-US" altLang="zh-TW" sz="2400" b="0" dirty="0">
              <a:latin typeface="Microsoft JhengHei" panose="020B0604030504040204" pitchFamily="34" charset="-120"/>
              <a:ea typeface="Microsoft JhengHei" panose="020B0604030504040204" pitchFamily="34" charset="-120"/>
              <a:cs typeface="Microsoft JhengHei"/>
              <a:sym typeface="Microsoft JhengHei"/>
            </a:endParaRPr>
          </a:p>
          <a:p>
            <a:pPr marL="228600" lvl="0" indent="-228600" algn="l" eaLnBrk="0" hangingPunct="0">
              <a:spcBef>
                <a:spcPts val="0"/>
              </a:spcBef>
              <a:buSzPts val="2400"/>
              <a:buFont typeface="Arial" panose="020B0604020202020204" pitchFamily="34" charset="0"/>
              <a:buChar char="•"/>
              <a:defRPr/>
            </a:pP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最大特色為易用的操作介面、從</a:t>
            </a:r>
            <a:r>
              <a:rPr kumimoji="0" lang="en-US" altLang="zh-TW" sz="2400" b="0" dirty="0">
                <a:latin typeface="Microsoft JhengHei" panose="020B0604030504040204" pitchFamily="34" charset="-120"/>
                <a:ea typeface="Microsoft JhengHei" panose="020B0604030504040204" pitchFamily="34" charset="-120"/>
                <a:cs typeface="Microsoft JhengHei"/>
                <a:sym typeface="Microsoft JhengHei"/>
              </a:rPr>
              <a:t>2009</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年開始每月不斷更新的學習內容、個人化的學習瀏覽紀錄、完整而豐富的互動學習模式，並於</a:t>
            </a:r>
            <a:r>
              <a:rPr kumimoji="0" lang="en-US" altLang="zh-TW" sz="2400" b="0" dirty="0">
                <a:latin typeface="Microsoft JhengHei" panose="020B0604030504040204" pitchFamily="34" charset="-120"/>
                <a:ea typeface="Microsoft JhengHei" panose="020B0604030504040204" pitchFamily="34" charset="-120"/>
                <a:cs typeface="Microsoft JhengHei"/>
                <a:sym typeface="Microsoft JhengHei"/>
              </a:rPr>
              <a:t>2025</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年導入全新的</a:t>
            </a:r>
            <a:r>
              <a:rPr kumimoji="0" lang="en-US" altLang="zh-TW" sz="2400" dirty="0">
                <a:solidFill>
                  <a:srgbClr val="FF0000"/>
                </a:solidFill>
                <a:latin typeface="Microsoft JhengHei" panose="020B0604030504040204" pitchFamily="34" charset="-120"/>
                <a:ea typeface="Microsoft JhengHei" panose="020B0604030504040204" pitchFamily="34" charset="-120"/>
                <a:cs typeface="Microsoft JhengHei"/>
                <a:sym typeface="Microsoft JhengHei"/>
              </a:rPr>
              <a:t>AI</a:t>
            </a:r>
            <a:r>
              <a:rPr kumimoji="0" lang="zh-TW" altLang="en-US" sz="2400" dirty="0">
                <a:solidFill>
                  <a:srgbClr val="FF0000"/>
                </a:solidFill>
                <a:latin typeface="Microsoft JhengHei" panose="020B0604030504040204" pitchFamily="34" charset="-120"/>
                <a:ea typeface="Microsoft JhengHei" panose="020B0604030504040204" pitchFamily="34" charset="-120"/>
                <a:cs typeface="Microsoft JhengHei"/>
                <a:sym typeface="Microsoft JhengHei"/>
              </a:rPr>
              <a:t>小助教功能</a:t>
            </a:r>
            <a:r>
              <a:rPr kumimoji="0" lang="zh-TW" altLang="en-US" sz="2400" b="0" dirty="0">
                <a:latin typeface="Microsoft JhengHei" panose="020B0604030504040204" pitchFamily="34" charset="-120"/>
                <a:ea typeface="Microsoft JhengHei" panose="020B0604030504040204" pitchFamily="34" charset="-120"/>
                <a:cs typeface="Microsoft JhengHei"/>
                <a:sym typeface="Microsoft JhengHei"/>
              </a:rPr>
              <a:t>，是各大圖書館讀者及各級學校相關語言學習單位之師生最佳外語自學資料庫。</a:t>
            </a:r>
            <a:endParaRPr kumimoji="0" lang="zh-TW" altLang="en-US" sz="3200" b="0" i="0" u="none" strike="noStrike" kern="120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xmlns="" val="328143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102;p2"/>
          <p:cNvSpPr txBox="1">
            <a:spLocks/>
          </p:cNvSpPr>
          <p:nvPr/>
        </p:nvSpPr>
        <p:spPr bwMode="auto">
          <a:xfrm>
            <a:off x="551230" y="1124680"/>
            <a:ext cx="11236056" cy="5887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ct val="0"/>
              </a:spcAft>
              <a:buClrTx/>
              <a:buSzPts val="2400"/>
              <a:buFont typeface="Arial" panose="020B0604020202020204" pitchFamily="34" charset="0"/>
              <a:buNone/>
              <a:tabLst/>
              <a:defRPr/>
            </a:pP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一、</a:t>
            </a:r>
            <a:r>
              <a:rPr kumimoji="0" lang="en-US" altLang="zh-TW" sz="2000" b="0" i="0" u="none" strike="noStrike" kern="1200" cap="none" spc="0" normalizeH="0" baseline="0" noProof="0" dirty="0">
                <a:ln>
                  <a:noFill/>
                </a:ln>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effectLst/>
                <a:uLnTx/>
                <a:uFillTx/>
                <a:latin typeface="+mn-ea"/>
                <a:ea typeface="+mn-ea"/>
                <a:cs typeface="SimSun"/>
              </a:rPr>
              <a:t> </a:t>
            </a:r>
            <a:r>
              <a:rPr kumimoji="0" lang="en-US" altLang="zh-TW" sz="2000" b="0" i="0" u="none" strike="noStrike" kern="1200" cap="none" spc="0" normalizeH="0" baseline="0" noProof="0" dirty="0" err="1">
                <a:ln>
                  <a:noFill/>
                </a:ln>
                <a:effectLst/>
                <a:uLnTx/>
                <a:uFillTx/>
                <a:latin typeface="+mn-ea"/>
                <a:ea typeface="+mn-ea"/>
                <a:cs typeface="SimSun"/>
              </a:rPr>
              <a:t>LiveABC</a:t>
            </a:r>
            <a:r>
              <a:rPr kumimoji="0" lang="zh-TW" altLang="en-US" sz="2000" b="0" i="0" u="none" strike="noStrike" kern="1200" cap="none" spc="-120" normalizeH="0" baseline="0" noProof="0" dirty="0">
                <a:ln>
                  <a:noFill/>
                </a:ln>
                <a:effectLst/>
                <a:uLnTx/>
                <a:uFillTx/>
                <a:latin typeface="+mn-ea"/>
                <a:ea typeface="+mn-ea"/>
                <a:cs typeface="SimSun"/>
              </a:rPr>
              <a:t> 英日語 </a:t>
            </a:r>
            <a:r>
              <a:rPr kumimoji="0" lang="en-US" altLang="zh-TW" sz="2000" b="0" i="0" u="none" strike="noStrike" kern="1200" cap="none" spc="0" normalizeH="0" baseline="0" noProof="0" dirty="0">
                <a:ln>
                  <a:noFill/>
                </a:ln>
                <a:effectLst/>
                <a:uLnTx/>
                <a:uFillTx/>
                <a:latin typeface="+mn-ea"/>
                <a:ea typeface="+mn-ea"/>
                <a:cs typeface="SimSun"/>
              </a:rPr>
              <a:t>AI</a:t>
            </a:r>
            <a:r>
              <a:rPr kumimoji="0" lang="zh-TW" altLang="en-US" sz="2000" b="0" i="0" u="none" strike="noStrike" kern="1200" cap="none" spc="-45" normalizeH="0" baseline="0" noProof="0" dirty="0">
                <a:ln>
                  <a:noFill/>
                </a:ln>
                <a:effectLst/>
                <a:uLnTx/>
                <a:uFillTx/>
                <a:latin typeface="+mn-ea"/>
                <a:ea typeface="+mn-ea"/>
                <a:cs typeface="SimSun"/>
              </a:rPr>
              <a:t> 互動學習資料庫</a:t>
            </a:r>
            <a:r>
              <a:rPr kumimoji="0" lang="en-US" altLang="zh-TW" sz="2000" b="0" i="0" u="none" strike="noStrike" kern="1200" cap="none" spc="0" normalizeH="0" baseline="0" noProof="0" dirty="0">
                <a:ln>
                  <a:noFill/>
                </a:ln>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入口：</a:t>
            </a:r>
            <a:endParaRPr kumimoji="0" lang="zh-TW" altLang="en-US" sz="2000" b="0" i="0" u="none" strike="noStrike" kern="1200" cap="none" spc="0" normalizeH="0" baseline="0" noProof="0" dirty="0">
              <a:ln>
                <a:noFill/>
              </a:ln>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Tx/>
              <a:buSzPts val="2400"/>
              <a:buFont typeface="Wingdings" pitchFamily="2" charset="2"/>
              <a:buChar char="Ø"/>
              <a:tabLst/>
              <a:defRPr/>
            </a:pP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入口首頁分</a:t>
            </a:r>
            <a:r>
              <a:rPr kumimoji="0" lang="zh-TW" altLang="en-US" sz="2000" b="0" dirty="0">
                <a:latin typeface="+mn-ea"/>
                <a:ea typeface="+mn-ea"/>
                <a:cs typeface="Microsoft JhengHei"/>
                <a:sym typeface="Microsoft JhengHei"/>
              </a:rPr>
              <a:t>三部分</a:t>
            </a: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n-ea"/>
                <a:ea typeface="+mn-ea"/>
                <a:cs typeface="Microsoft JhengHei"/>
                <a:sym typeface="Microsoft JhengHei"/>
              </a:rPr>
              <a:t>雜誌主題館、遊台灣學英語、</a:t>
            </a:r>
            <a:r>
              <a:rPr kumimoji="0" lang="zh-TW" altLang="en-US" sz="2000" i="0" u="none" strike="noStrike" kern="1200" cap="none" spc="0" normalizeH="0" baseline="0" noProof="0" dirty="0">
                <a:ln>
                  <a:noFill/>
                </a:ln>
                <a:solidFill>
                  <a:srgbClr val="0070C0"/>
                </a:solidFill>
                <a:effectLst/>
                <a:uLnTx/>
                <a:uFillTx/>
                <a:latin typeface="+mn-ea"/>
                <a:ea typeface="+mn-ea"/>
                <a:cs typeface="SimSun"/>
              </a:rPr>
              <a:t> </a:t>
            </a:r>
            <a:r>
              <a:rPr kumimoji="0" lang="en-US" altLang="zh-TW" sz="2000" i="0" u="none" strike="noStrike" kern="1200" cap="none" spc="0" normalizeH="0" baseline="0" noProof="0" dirty="0">
                <a:ln>
                  <a:noFill/>
                </a:ln>
                <a:solidFill>
                  <a:srgbClr val="0070C0"/>
                </a:solidFill>
                <a:effectLst/>
                <a:uLnTx/>
                <a:uFillTx/>
                <a:latin typeface="+mn-ea"/>
                <a:ea typeface="+mn-ea"/>
                <a:cs typeface="SimSun"/>
              </a:rPr>
              <a:t>AI</a:t>
            </a:r>
            <a:r>
              <a:rPr kumimoji="0" lang="zh-TW" altLang="en-US" sz="2000" i="0" u="none" strike="noStrike" kern="1200" cap="none" spc="-50" normalizeH="0" baseline="0" noProof="0" dirty="0">
                <a:ln>
                  <a:noFill/>
                </a:ln>
                <a:solidFill>
                  <a:srgbClr val="0070C0"/>
                </a:solidFill>
                <a:effectLst/>
                <a:uLnTx/>
                <a:uFillTx/>
                <a:latin typeface="+mn-ea"/>
                <a:ea typeface="+mn-ea"/>
                <a:cs typeface="SimSun"/>
              </a:rPr>
              <a:t> 英日語小助教</a:t>
            </a:r>
            <a:r>
              <a:rPr kumimoji="0" lang="zh-TW" altLang="en-US" sz="2000" i="0" u="none" strike="noStrike" kern="1200" cap="none" spc="0" normalizeH="0" baseline="0" noProof="0" dirty="0">
                <a:ln>
                  <a:noFill/>
                </a:ln>
                <a:solidFill>
                  <a:srgbClr val="0070C0"/>
                </a:solidFill>
                <a:effectLst/>
                <a:uLnTx/>
                <a:uFillTx/>
                <a:latin typeface="+mn-ea"/>
                <a:ea typeface="+mn-ea"/>
                <a:cs typeface="Microsoft JhengHei"/>
                <a:sym typeface="Microsoft JhengHei"/>
              </a:rPr>
              <a:t>。</a:t>
            </a:r>
          </a:p>
          <a:p>
            <a:pPr marL="342900" marR="0" lvl="0" indent="-342900" algn="l" defTabSz="914400" rtl="0" eaLnBrk="0" fontAlgn="base" latinLnBrk="0" hangingPunct="0">
              <a:lnSpc>
                <a:spcPct val="100000"/>
              </a:lnSpc>
              <a:spcBef>
                <a:spcPct val="20000"/>
              </a:spcBef>
              <a:spcAft>
                <a:spcPct val="0"/>
              </a:spcAft>
              <a:buClrTx/>
              <a:buSzPts val="2400"/>
              <a:buFont typeface="Wingdings" pitchFamily="2" charset="2"/>
              <a:buChar char="Ø"/>
              <a:tabLst/>
              <a:defRPr/>
            </a:pPr>
            <a:r>
              <a:rPr kumimoji="0" lang="zh-TW" altLang="en-US" sz="2000" b="0" i="0" u="none" strike="noStrike" kern="1200" cap="none" spc="0" normalizeH="0" baseline="0" noProof="0" dirty="0">
                <a:ln>
                  <a:noFill/>
                </a:ln>
                <a:effectLst/>
                <a:uLnTx/>
                <a:uFillTx/>
                <a:latin typeface="+mn-ea"/>
                <a:ea typeface="+mn-ea"/>
                <a:cs typeface="SimSun"/>
              </a:rPr>
              <a:t>現行</a:t>
            </a:r>
            <a:r>
              <a:rPr kumimoji="0" lang="en-US" altLang="zh-TW" sz="2000" b="0" i="0" u="none" strike="noStrike" kern="1200" cap="none" spc="0" normalizeH="0" baseline="0" noProof="0" dirty="0">
                <a:ln>
                  <a:noFill/>
                </a:ln>
                <a:effectLst/>
                <a:uLnTx/>
                <a:uFillTx/>
                <a:latin typeface="+mn-ea"/>
                <a:ea typeface="+mn-ea"/>
                <a:cs typeface="SimSun"/>
              </a:rPr>
              <a:t>IP</a:t>
            </a:r>
            <a:r>
              <a:rPr kumimoji="0" lang="zh-TW" altLang="en-US" sz="2000" b="0" i="0" u="none" strike="noStrike" kern="1200" cap="none" spc="-60" normalizeH="0" baseline="0" noProof="0" dirty="0">
                <a:ln>
                  <a:noFill/>
                </a:ln>
                <a:effectLst/>
                <a:uLnTx/>
                <a:uFillTx/>
                <a:latin typeface="+mn-ea"/>
                <a:ea typeface="+mn-ea"/>
                <a:cs typeface="SimSun"/>
              </a:rPr>
              <a:t> 授權機制</a:t>
            </a:r>
            <a:r>
              <a:rPr kumimoji="0" lang="zh-TW" altLang="en-US" sz="2000" b="0" spc="-60" dirty="0">
                <a:latin typeface="+mn-ea"/>
                <a:ea typeface="+mn-ea"/>
                <a:cs typeface="SimSun"/>
              </a:rPr>
              <a:t>：</a:t>
            </a:r>
            <a:r>
              <a:rPr kumimoji="0" lang="en-US" altLang="zh-TW" sz="2000" b="0" i="0" u="none" strike="noStrike" kern="1200" cap="none" spc="0" normalizeH="0" baseline="0" noProof="0" dirty="0">
                <a:ln>
                  <a:noFill/>
                </a:ln>
                <a:effectLst/>
                <a:uLnTx/>
                <a:uFillTx/>
                <a:latin typeface="+mn-ea"/>
                <a:ea typeface="+mn-ea"/>
                <a:cs typeface="SimSun"/>
              </a:rPr>
              <a:t>IP</a:t>
            </a:r>
            <a:r>
              <a:rPr kumimoji="0" lang="zh-TW" altLang="en-US" sz="2000" b="0" i="0" u="none" strike="noStrike" kern="1200" cap="none" spc="-55" normalizeH="0" baseline="0" noProof="0" dirty="0">
                <a:ln>
                  <a:noFill/>
                </a:ln>
                <a:effectLst/>
                <a:uLnTx/>
                <a:uFillTx/>
                <a:latin typeface="+mn-ea"/>
                <a:ea typeface="+mn-ea"/>
                <a:cs typeface="SimSun"/>
              </a:rPr>
              <a:t>授權</a:t>
            </a:r>
            <a:r>
              <a:rPr kumimoji="0" lang="zh-TW" altLang="en-US" sz="2000" b="0" i="0" u="none" strike="noStrike" kern="1200" cap="none" spc="-90" normalizeH="0" baseline="0" noProof="0" dirty="0">
                <a:ln>
                  <a:noFill/>
                </a:ln>
                <a:effectLst/>
                <a:uLnTx/>
                <a:uFillTx/>
                <a:latin typeface="+mn-ea"/>
                <a:ea typeface="+mn-ea"/>
                <a:cs typeface="SimSun"/>
              </a:rPr>
              <a:t>範圍內</a:t>
            </a:r>
            <a:r>
              <a:rPr kumimoji="0" lang="zh-TW" altLang="en-US" sz="2000" b="0" i="0" u="none" strike="noStrike" kern="1200" cap="none" spc="0" normalizeH="0" baseline="0" noProof="0" dirty="0">
                <a:ln>
                  <a:noFill/>
                </a:ln>
                <a:effectLst/>
                <a:uLnTx/>
                <a:uFillTx/>
                <a:latin typeface="+mn-ea"/>
                <a:ea typeface="+mn-ea"/>
                <a:cs typeface="SimSun"/>
              </a:rPr>
              <a:t>，即可使用。</a:t>
            </a:r>
            <a:endParaRPr kumimoji="0" lang="zh-TW" altLang="en-US" sz="2000" b="0" i="0" u="none" strike="noStrike" kern="1200" cap="none" spc="0" normalizeH="0" baseline="0" noProof="0" dirty="0">
              <a:ln>
                <a:noFill/>
              </a:ln>
              <a:effectLst/>
              <a:uLnTx/>
              <a:uFillTx/>
              <a:latin typeface="+mn-ea"/>
              <a:ea typeface="+mn-ea"/>
              <a:cs typeface="Microsoft JhengHei"/>
              <a:sym typeface="Microsoft JhengHei"/>
            </a:endParaRPr>
          </a:p>
          <a:p>
            <a:pPr marL="342900" marR="0" lvl="0" indent="-342900" algn="l" defTabSz="914400" rtl="0" eaLnBrk="0" fontAlgn="base" latinLnBrk="0" hangingPunct="0">
              <a:lnSpc>
                <a:spcPct val="100000"/>
              </a:lnSpc>
              <a:spcBef>
                <a:spcPct val="20000"/>
              </a:spcBef>
              <a:spcAft>
                <a:spcPct val="0"/>
              </a:spcAft>
              <a:buClrTx/>
              <a:buSzPts val="2400"/>
              <a:buFont typeface="Wingdings" pitchFamily="2" charset="2"/>
              <a:buChar char="Ø"/>
              <a:tabLst/>
              <a:defRPr/>
            </a:pP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提供個人帳號：可在入口首頁右上角進行註冊及登入後即可享有</a:t>
            </a:r>
            <a:r>
              <a:rPr kumimoji="0" lang="zh-TW" altLang="en-US" sz="2000" i="0" u="none" strike="noStrike" kern="1200" cap="none" spc="0" normalizeH="0" baseline="0" noProof="0" dirty="0">
                <a:ln>
                  <a:noFill/>
                </a:ln>
                <a:solidFill>
                  <a:srgbClr val="0070C0"/>
                </a:solidFill>
                <a:effectLst/>
                <a:uLnTx/>
                <a:uFillTx/>
                <a:latin typeface="+mn-ea"/>
                <a:ea typeface="+mn-ea"/>
                <a:cs typeface="Microsoft JhengHei"/>
                <a:sym typeface="Microsoft JhengHei"/>
              </a:rPr>
              <a:t>個人化瀏覽紀錄</a:t>
            </a:r>
            <a:r>
              <a:rPr kumimoji="0" lang="zh-TW" altLang="en-US" sz="2000" b="0" i="0" u="none" strike="noStrike" kern="1200" cap="none" spc="0" normalizeH="0" baseline="0" noProof="0" dirty="0">
                <a:ln>
                  <a:noFill/>
                </a:ln>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effectLst/>
                <a:uLnTx/>
                <a:uFillTx/>
                <a:latin typeface="+mn-ea"/>
                <a:ea typeface="+mn-ea"/>
                <a:cs typeface="SimSun"/>
              </a:rPr>
              <a:t> （如下圖右上角框</a:t>
            </a:r>
            <a:r>
              <a:rPr kumimoji="0" lang="zh-TW" altLang="en-US" sz="2000" b="0" i="0" u="none" strike="noStrike" kern="1200" cap="none" spc="-600" normalizeH="0" baseline="0" noProof="0" dirty="0">
                <a:ln>
                  <a:noFill/>
                </a:ln>
                <a:effectLst/>
                <a:uLnTx/>
                <a:uFillTx/>
                <a:latin typeface="+mn-ea"/>
                <a:ea typeface="+mn-ea"/>
                <a:cs typeface="SimSun"/>
              </a:rPr>
              <a:t>）</a:t>
            </a:r>
            <a:r>
              <a:rPr kumimoji="0" lang="zh-TW" altLang="en-US" sz="2000" b="0" i="0" u="none" strike="noStrike" kern="1200" cap="none" spc="-650" normalizeH="0" baseline="0" noProof="0" dirty="0">
                <a:ln>
                  <a:noFill/>
                </a:ln>
                <a:effectLst/>
                <a:uLnTx/>
                <a:uFillTx/>
                <a:latin typeface="+mn-ea"/>
                <a:ea typeface="+mn-ea"/>
                <a:cs typeface="SimSun"/>
              </a:rPr>
              <a:t>。</a:t>
            </a:r>
            <a:endParaRPr kumimoji="0" lang="zh-TW" altLang="en-US" sz="2000" b="0" i="0" u="none" strike="noStrike" kern="1200" cap="none" spc="0" normalizeH="0" baseline="0" noProof="0" dirty="0">
              <a:ln>
                <a:noFill/>
              </a:ln>
              <a:effectLst/>
              <a:uLnTx/>
              <a:uFillTx/>
              <a:latin typeface="+mn-ea"/>
              <a:ea typeface="+mn-ea"/>
              <a:cs typeface="Microsoft JhengHei"/>
              <a:sym typeface="Microsoft JhengHei"/>
            </a:endParaRPr>
          </a:p>
          <a:p>
            <a:pPr marL="0" marR="0" lvl="0" indent="0" algn="l" defTabSz="914400" rtl="0" eaLnBrk="0" fontAlgn="base" latinLnBrk="0" hangingPunct="0">
              <a:lnSpc>
                <a:spcPct val="100000"/>
              </a:lnSpc>
              <a:spcBef>
                <a:spcPct val="20000"/>
              </a:spcBef>
              <a:spcAft>
                <a:spcPct val="0"/>
              </a:spcAft>
              <a:buClrTx/>
              <a:buSzPts val="2400"/>
              <a:buFont typeface="Arial" panose="020B0604020202020204" pitchFamily="34" charset="0"/>
              <a:buNone/>
              <a:tabLst/>
              <a:defRPr/>
            </a:pPr>
            <a:endParaRPr kumimoji="0" lang="zh-TW" altLang="en-US" sz="2400" b="0" i="0" u="none" strike="noStrike" kern="1200" cap="none" spc="0" normalizeH="0" baseline="0" noProof="0" dirty="0">
              <a:ln>
                <a:noFill/>
              </a:ln>
              <a:effectLst/>
              <a:uLnTx/>
              <a:uFillTx/>
              <a:latin typeface="+mn-ea"/>
              <a:ea typeface="+mn-ea"/>
              <a:cs typeface="Microsoft JhengHei"/>
              <a:sym typeface="Microsoft JhengHei"/>
            </a:endParaRPr>
          </a:p>
          <a:p>
            <a:pPr marL="0" marR="0" lvl="0" indent="0" algn="l" defTabSz="914400" rtl="0" eaLnBrk="0" fontAlgn="base" latinLnBrk="0" hangingPunct="0">
              <a:lnSpc>
                <a:spcPct val="100000"/>
              </a:lnSpc>
              <a:spcBef>
                <a:spcPct val="20000"/>
              </a:spcBef>
              <a:spcAft>
                <a:spcPct val="0"/>
              </a:spcAft>
              <a:buClrTx/>
              <a:buSzPts val="2400"/>
              <a:buFont typeface="Arial" panose="020B0604020202020204" pitchFamily="34" charset="0"/>
              <a:buNone/>
              <a:tabLst/>
              <a:defRPr/>
            </a:pPr>
            <a:endParaRPr kumimoji="0" lang="zh-TW" altLang="en-US" sz="2400" b="0" i="0" u="none" strike="noStrike" kern="1200" cap="none" spc="0" normalizeH="0" baseline="0" noProof="0" dirty="0">
              <a:ln>
                <a:noFill/>
              </a:ln>
              <a:effectLst/>
              <a:uLnTx/>
              <a:uFillTx/>
              <a:latin typeface="+mn-ea"/>
              <a:ea typeface="+mn-ea"/>
              <a:cs typeface="Microsoft JhengHei"/>
              <a:sym typeface="Microsoft JhengHei"/>
            </a:endParaRPr>
          </a:p>
          <a:p>
            <a:pPr marL="228600" marR="0" lvl="0" indent="-50800" algn="l" defTabSz="914400" rtl="0" eaLnBrk="0" fontAlgn="base" latinLnBrk="0" hangingPunct="0">
              <a:lnSpc>
                <a:spcPct val="90000"/>
              </a:lnSpc>
              <a:spcBef>
                <a:spcPts val="1000"/>
              </a:spcBef>
              <a:spcAft>
                <a:spcPts val="0"/>
              </a:spcAft>
              <a:buClr>
                <a:schemeClr val="dk1"/>
              </a:buClr>
              <a:buSzPts val="2800"/>
              <a:buFont typeface="Arial" panose="020B0604020202020204" pitchFamily="34" charset="0"/>
              <a:buNone/>
              <a:tabLst/>
              <a:defRPr/>
            </a:pPr>
            <a:endParaRPr kumimoji="0" lang="zh-TW" altLang="en-US" sz="3200" b="0" i="0" u="none" strike="noStrike" kern="1200" cap="none" spc="0" normalizeH="0" baseline="0" noProof="0" dirty="0">
              <a:ln>
                <a:noFill/>
              </a:ln>
              <a:effectLst/>
              <a:uLnTx/>
              <a:uFillTx/>
              <a:latin typeface="+mn-ea"/>
              <a:ea typeface="+mn-ea"/>
              <a:cs typeface="DFKai-SB"/>
              <a:sym typeface="DFKai-SB"/>
            </a:endParaRPr>
          </a:p>
          <a:p>
            <a:pPr marL="228600" marR="0" lvl="0" indent="-50800" algn="l" defTabSz="914400" rtl="0" eaLnBrk="0" fontAlgn="base" latinLnBrk="0" hangingPunct="0">
              <a:lnSpc>
                <a:spcPct val="90000"/>
              </a:lnSpc>
              <a:spcBef>
                <a:spcPts val="1000"/>
              </a:spcBef>
              <a:spcAft>
                <a:spcPts val="0"/>
              </a:spcAft>
              <a:buClr>
                <a:schemeClr val="dk1"/>
              </a:buClr>
              <a:buSzPts val="2800"/>
              <a:buFont typeface="Arial" panose="020B0604020202020204" pitchFamily="34" charset="0"/>
              <a:buNone/>
              <a:tabLst/>
              <a:defRPr/>
            </a:pPr>
            <a:endParaRPr kumimoji="0" lang="zh-TW" altLang="en-US" sz="3200" b="0" i="0" u="none" strike="noStrike" kern="1200" cap="none" spc="0" normalizeH="0" baseline="0" noProof="0" dirty="0">
              <a:ln>
                <a:noFill/>
              </a:ln>
              <a:effectLst/>
              <a:uLnTx/>
              <a:uFillTx/>
              <a:latin typeface="+mn-ea"/>
              <a:ea typeface="+mn-ea"/>
              <a:cs typeface="DFKai-SB"/>
              <a:sym typeface="DFKai-SB"/>
            </a:endParaRPr>
          </a:p>
        </p:txBody>
      </p:sp>
      <p:pic>
        <p:nvPicPr>
          <p:cNvPr id="26" name="object 5"/>
          <p:cNvPicPr/>
          <p:nvPr/>
        </p:nvPicPr>
        <p:blipFill>
          <a:blip r:embed="rId2" cstate="print"/>
          <a:stretch>
            <a:fillRect/>
          </a:stretch>
        </p:blipFill>
        <p:spPr>
          <a:xfrm>
            <a:off x="2711530" y="2725884"/>
            <a:ext cx="8069940" cy="3960550"/>
          </a:xfrm>
          <a:prstGeom prst="rect">
            <a:avLst/>
          </a:prstGeom>
        </p:spPr>
      </p:pic>
      <p:sp>
        <p:nvSpPr>
          <p:cNvPr id="27" name="Google Shape;101;p2"/>
          <p:cNvSpPr txBox="1">
            <a:spLocks/>
          </p:cNvSpPr>
          <p:nvPr/>
        </p:nvSpPr>
        <p:spPr bwMode="auto">
          <a:xfrm>
            <a:off x="112500" y="116540"/>
            <a:ext cx="10515600" cy="67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內容說明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
        <p:nvSpPr>
          <p:cNvPr id="28" name="object 5"/>
          <p:cNvSpPr/>
          <p:nvPr/>
        </p:nvSpPr>
        <p:spPr>
          <a:xfrm>
            <a:off x="10080525" y="2636890"/>
            <a:ext cx="624115" cy="449376"/>
          </a:xfrm>
          <a:custGeom>
            <a:avLst/>
            <a:gdLst/>
            <a:ahLst/>
            <a:cxnLst/>
            <a:rect l="l" t="t" r="r" b="b"/>
            <a:pathLst>
              <a:path w="365760" h="125094">
                <a:moveTo>
                  <a:pt x="0" y="20827"/>
                </a:moveTo>
                <a:lnTo>
                  <a:pt x="1629" y="12698"/>
                </a:lnTo>
                <a:lnTo>
                  <a:pt x="6080" y="6080"/>
                </a:lnTo>
                <a:lnTo>
                  <a:pt x="12698" y="1629"/>
                </a:lnTo>
                <a:lnTo>
                  <a:pt x="20827" y="0"/>
                </a:lnTo>
                <a:lnTo>
                  <a:pt x="344932" y="0"/>
                </a:lnTo>
                <a:lnTo>
                  <a:pt x="353061" y="1629"/>
                </a:lnTo>
                <a:lnTo>
                  <a:pt x="359679" y="6080"/>
                </a:lnTo>
                <a:lnTo>
                  <a:pt x="364130" y="12698"/>
                </a:lnTo>
                <a:lnTo>
                  <a:pt x="365760" y="20827"/>
                </a:lnTo>
                <a:lnTo>
                  <a:pt x="365760" y="104139"/>
                </a:lnTo>
                <a:lnTo>
                  <a:pt x="364130" y="112269"/>
                </a:lnTo>
                <a:lnTo>
                  <a:pt x="359679" y="118887"/>
                </a:lnTo>
                <a:lnTo>
                  <a:pt x="353061" y="123338"/>
                </a:lnTo>
                <a:lnTo>
                  <a:pt x="344932" y="124968"/>
                </a:lnTo>
                <a:lnTo>
                  <a:pt x="20827" y="124968"/>
                </a:lnTo>
                <a:lnTo>
                  <a:pt x="12698" y="123338"/>
                </a:lnTo>
                <a:lnTo>
                  <a:pt x="6080" y="118887"/>
                </a:lnTo>
                <a:lnTo>
                  <a:pt x="1629" y="112269"/>
                </a:lnTo>
                <a:lnTo>
                  <a:pt x="0" y="104139"/>
                </a:lnTo>
                <a:lnTo>
                  <a:pt x="0" y="20827"/>
                </a:lnTo>
                <a:close/>
              </a:path>
            </a:pathLst>
          </a:custGeom>
          <a:ln w="38100">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auto">
          <a:xfrm>
            <a:off x="5643583" y="-184666"/>
            <a:ext cx="184731" cy="369332"/>
          </a:xfrm>
          <a:prstGeom prst="rect">
            <a:avLst/>
          </a:prstGeom>
          <a:noFill/>
          <a:ln w="9525">
            <a:noFill/>
            <a:miter lim="800000"/>
            <a:headEnd/>
            <a:tailEnd/>
          </a:ln>
        </p:spPr>
        <p:txBody>
          <a:bodyPr wrap="none" anchor="ctr">
            <a:spAutoFit/>
          </a:bodyPr>
          <a:lstStyle/>
          <a:p>
            <a:pPr algn="ctr"/>
            <a:endParaRPr lang="zh-TW" altLang="en-US"/>
          </a:p>
        </p:txBody>
      </p:sp>
      <p:sp>
        <p:nvSpPr>
          <p:cNvPr id="38" name="Google Shape;108;p3"/>
          <p:cNvSpPr txBox="1">
            <a:spLocks/>
          </p:cNvSpPr>
          <p:nvPr/>
        </p:nvSpPr>
        <p:spPr bwMode="auto">
          <a:xfrm>
            <a:off x="695250" y="1484730"/>
            <a:ext cx="5400749"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0" marR="0" lvl="0" indent="0" algn="l" defTabSz="914400" rtl="0" eaLnBrk="0" fontAlgn="base" latinLnBrk="0" hangingPunct="0">
              <a:lnSpc>
                <a:spcPct val="90000"/>
              </a:lnSpc>
              <a:spcBef>
                <a:spcPts val="0"/>
              </a:spcBef>
              <a:spcAft>
                <a:spcPts val="0"/>
              </a:spcAft>
              <a:buClr>
                <a:schemeClr val="dk1"/>
              </a:buClr>
              <a:buSzPts val="2800"/>
              <a:buFont typeface="Arial" panose="020B0604020202020204" pitchFamily="34" charset="0"/>
              <a:buNone/>
              <a:tabLst/>
              <a:defRPr/>
            </a:pPr>
            <a:r>
              <a:rPr kumimoji="0" lang="zh-TW" altLang="en-US" sz="2800" i="0" u="none" strike="noStrike" kern="1200" cap="none" spc="0" normalizeH="0" baseline="0" noProof="0" dirty="0">
                <a:ln>
                  <a:noFill/>
                </a:ln>
                <a:solidFill>
                  <a:schemeClr val="tx1"/>
                </a:solidFill>
                <a:effectLst/>
                <a:uLnTx/>
                <a:uFillTx/>
                <a:latin typeface="+mn-ea"/>
                <a:ea typeface="+mn-ea"/>
                <a:cs typeface="Microsoft JhengHei"/>
                <a:sym typeface="Microsoft JhengHei"/>
              </a:rPr>
              <a:t>二、雜誌主題館</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分為雜誌及主題兩館。</a:t>
            </a:r>
            <a:endParaRPr kumimoji="0" lang="zh-TW" altLang="en-US" sz="2000" b="0" i="0" u="none" strike="noStrike" kern="1200" cap="none" spc="0" normalizeH="0" baseline="0" noProof="0" dirty="0">
              <a:ln>
                <a:noFill/>
              </a:ln>
              <a:solidFill>
                <a:schemeClr val="tx1"/>
              </a:solidFill>
              <a:effectLst/>
              <a:uLnTx/>
              <a:uFillTx/>
              <a:latin typeface="+mn-ea"/>
              <a:ea typeface="+mn-ea"/>
              <a:cs typeface="+mn-cs"/>
            </a:endParaRPr>
          </a:p>
          <a:p>
            <a:pPr marL="317500" marR="0" lvl="0" indent="-342900" algn="l" defTabSz="914400" rtl="0" eaLnBrk="0" fontAlgn="base" latinLnBrk="0" hangingPunct="0">
              <a:lnSpc>
                <a:spcPct val="100000"/>
              </a:lnSpc>
              <a:spcBef>
                <a:spcPts val="360"/>
              </a:spcBef>
              <a:spcAft>
                <a:spcPct val="0"/>
              </a:spcAft>
              <a:buClrTx/>
              <a:buSzTx/>
              <a:buFont typeface="Arial" panose="020B0604020202020204" pitchFamily="34" charset="0"/>
              <a:buChar char="•"/>
              <a:tabLst/>
              <a:defRPr/>
            </a:pPr>
            <a:endParaRPr kumimoji="0" lang="en-US" altLang="zh-TW" sz="2400" b="0" i="0" u="none" strike="noStrike" kern="1200" cap="none" spc="0" normalizeH="0" baseline="0" noProof="0" dirty="0">
              <a:ln>
                <a:noFill/>
              </a:ln>
              <a:solidFill>
                <a:srgbClr val="0070C0"/>
              </a:solidFill>
              <a:effectLst/>
              <a:uLnTx/>
              <a:uFillTx/>
              <a:latin typeface="+mn-ea"/>
              <a:ea typeface="+mn-ea"/>
              <a:cs typeface="Microsoft JhengHei"/>
              <a:sym typeface="Microsoft JhengHei"/>
            </a:endParaRPr>
          </a:p>
          <a:p>
            <a:pPr marL="317500" marR="0" lvl="0" indent="-342900" algn="l" defTabSz="914400" rtl="0" eaLnBrk="0" fontAlgn="base" latinLnBrk="0" hangingPunct="0">
              <a:lnSpc>
                <a:spcPct val="100000"/>
              </a:lnSpc>
              <a:spcBef>
                <a:spcPts val="360"/>
              </a:spcBef>
              <a:spcAft>
                <a:spcPct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mn-ea"/>
                <a:ea typeface="+mn-ea"/>
                <a:cs typeface="Microsoft JhengHei"/>
                <a:sym typeface="Microsoft JhengHei"/>
              </a:rPr>
              <a:t>雜誌館：</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
            </a:r>
            <a:b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br>
            <a:r>
              <a:rPr kumimoji="0" lang="zh-TW" altLang="en-US" sz="2000" b="0" i="0" u="none" strike="noStrike" kern="1200" cap="none" spc="-100" normalizeH="0" baseline="0" noProof="0" dirty="0">
                <a:ln>
                  <a:noFill/>
                </a:ln>
                <a:solidFill>
                  <a:schemeClr val="tx1"/>
                </a:solidFill>
                <a:effectLst/>
                <a:uLnTx/>
                <a:uFillTx/>
                <a:latin typeface="+mn-ea"/>
                <a:ea typeface="+mn-ea"/>
                <a:cs typeface="SimSun"/>
              </a:rPr>
              <a:t>包括 </a:t>
            </a:r>
            <a:r>
              <a:rPr kumimoji="0" lang="en-US" altLang="zh-TW" sz="2000" b="0" i="0" u="none" strike="noStrike" kern="1200" cap="none" spc="0" normalizeH="0" baseline="0" noProof="0" dirty="0" err="1">
                <a:ln>
                  <a:noFill/>
                </a:ln>
                <a:solidFill>
                  <a:schemeClr val="tx1"/>
                </a:solidFill>
                <a:effectLst/>
                <a:uLnTx/>
                <a:uFillTx/>
                <a:latin typeface="+mn-ea"/>
                <a:ea typeface="+mn-ea"/>
                <a:cs typeface="SimSun"/>
              </a:rPr>
              <a:t>LiveABC</a:t>
            </a:r>
            <a:r>
              <a:rPr kumimoji="0" lang="zh-TW" altLang="en-US" sz="2000" b="0" i="0" u="none" strike="noStrike" kern="1200" cap="none" spc="-40" normalizeH="0" baseline="0" noProof="0" dirty="0">
                <a:ln>
                  <a:noFill/>
                </a:ln>
                <a:solidFill>
                  <a:schemeClr val="tx1"/>
                </a:solidFill>
                <a:effectLst/>
                <a:uLnTx/>
                <a:uFillTx/>
                <a:latin typeface="+mn-ea"/>
                <a:ea typeface="+mn-ea"/>
                <a:cs typeface="SimSun"/>
              </a:rPr>
              <a:t> 現有持續發行之外語期刊</a:t>
            </a:r>
            <a:r>
              <a:rPr kumimoji="0" lang="en-US" altLang="zh-TW" sz="2000" b="0" i="0" u="none" strike="noStrike" kern="1200" cap="none" spc="-40" normalizeH="0" baseline="0" noProof="0" dirty="0">
                <a:ln>
                  <a:noFill/>
                </a:ln>
                <a:solidFill>
                  <a:schemeClr val="tx1"/>
                </a:solidFill>
                <a:effectLst/>
                <a:uLnTx/>
                <a:uFillTx/>
                <a:latin typeface="+mn-ea"/>
                <a:ea typeface="+mn-ea"/>
                <a:cs typeface="SimSun"/>
              </a:rPr>
              <a:t/>
            </a:r>
            <a:br>
              <a:rPr kumimoji="0" lang="en-US" altLang="zh-TW" sz="2000" b="0" i="0" u="none" strike="noStrike" kern="1200" cap="none" spc="-40" normalizeH="0" baseline="0" noProof="0" dirty="0">
                <a:ln>
                  <a:noFill/>
                </a:ln>
                <a:solidFill>
                  <a:schemeClr val="tx1"/>
                </a:solidFill>
                <a:effectLst/>
                <a:uLnTx/>
                <a:uFillTx/>
                <a:latin typeface="+mn-ea"/>
                <a:ea typeface="+mn-ea"/>
                <a:cs typeface="SimSun"/>
              </a:rPr>
            </a:br>
            <a:r>
              <a:rPr kumimoji="0" lang="en-US" altLang="zh-TW" sz="2000" i="0" u="none" strike="noStrike" kern="1200" cap="none" spc="-40" normalizeH="0" baseline="0" noProof="0" dirty="0">
                <a:ln>
                  <a:noFill/>
                </a:ln>
                <a:solidFill>
                  <a:srgbClr val="0070C0"/>
                </a:solidFill>
                <a:effectLst/>
                <a:uLnTx/>
                <a:uFillTx/>
                <a:latin typeface="+mn-ea"/>
                <a:ea typeface="+mn-ea"/>
                <a:cs typeface="SimSun"/>
              </a:rPr>
              <a:t>『</a:t>
            </a:r>
            <a:r>
              <a:rPr kumimoji="0" lang="en-US" altLang="zh-TW" sz="2000" i="0" u="none" strike="noStrike" kern="1200" cap="none" spc="0" normalizeH="0" baseline="0" noProof="0" dirty="0">
                <a:ln>
                  <a:noFill/>
                </a:ln>
                <a:solidFill>
                  <a:srgbClr val="0070C0"/>
                </a:solidFill>
                <a:effectLst/>
                <a:uLnTx/>
                <a:uFillTx/>
                <a:latin typeface="+mn-ea"/>
                <a:ea typeface="+mn-ea"/>
                <a:cs typeface="SimSun"/>
              </a:rPr>
              <a:t>ABC</a:t>
            </a:r>
            <a:r>
              <a:rPr kumimoji="0" lang="zh-TW" altLang="en-US" sz="2000" i="0" u="none" strike="noStrike" kern="1200" cap="none" spc="-45" normalizeH="0" baseline="0" noProof="0" dirty="0">
                <a:ln>
                  <a:noFill/>
                </a:ln>
                <a:solidFill>
                  <a:srgbClr val="0070C0"/>
                </a:solidFill>
                <a:effectLst/>
                <a:uLnTx/>
                <a:uFillTx/>
                <a:latin typeface="+mn-ea"/>
                <a:ea typeface="+mn-ea"/>
                <a:cs typeface="SimSun"/>
              </a:rPr>
              <a:t> 互動英語雜誌</a:t>
            </a:r>
            <a:r>
              <a:rPr kumimoji="0" lang="en-US" altLang="zh-TW" sz="2000" i="0" u="none" strike="noStrike" kern="1200" cap="none" spc="-45" normalizeH="0" baseline="0" noProof="0" dirty="0">
                <a:ln>
                  <a:noFill/>
                </a:ln>
                <a:solidFill>
                  <a:srgbClr val="0070C0"/>
                </a:solidFill>
                <a:effectLst/>
                <a:uLnTx/>
                <a:uFillTx/>
                <a:latin typeface="+mn-ea"/>
                <a:ea typeface="+mn-ea"/>
                <a:cs typeface="SimSun"/>
              </a:rPr>
              <a:t>』</a:t>
            </a:r>
            <a:r>
              <a:rPr kumimoji="0" lang="en-US" altLang="zh-TW" sz="2000" dirty="0">
                <a:solidFill>
                  <a:srgbClr val="0070C0"/>
                </a:solidFill>
                <a:latin typeface="+mn-ea"/>
                <a:ea typeface="+mn-ea"/>
                <a:cs typeface="SimSun"/>
              </a:rPr>
              <a:t/>
            </a:r>
            <a:br>
              <a:rPr kumimoji="0" lang="en-US" altLang="zh-TW" sz="2000" dirty="0">
                <a:solidFill>
                  <a:srgbClr val="0070C0"/>
                </a:solidFill>
                <a:latin typeface="+mn-ea"/>
                <a:ea typeface="+mn-ea"/>
                <a:cs typeface="SimSun"/>
              </a:rPr>
            </a:br>
            <a:r>
              <a:rPr kumimoji="0" lang="en-US" altLang="zh-TW" sz="2000" i="0" u="none" strike="noStrike" kern="1200" cap="none" spc="0" normalizeH="0" baseline="0" noProof="0" dirty="0">
                <a:ln>
                  <a:noFill/>
                </a:ln>
                <a:solidFill>
                  <a:srgbClr val="0070C0"/>
                </a:solidFill>
                <a:effectLst/>
                <a:uLnTx/>
                <a:uFillTx/>
                <a:latin typeface="+mn-ea"/>
                <a:ea typeface="+mn-ea"/>
                <a:cs typeface="SimSun"/>
              </a:rPr>
              <a:t>『Live</a:t>
            </a:r>
            <a:r>
              <a:rPr kumimoji="0" lang="zh-TW" altLang="en-US" sz="2000" i="0" u="none" strike="noStrike" kern="1200" cap="none" spc="-40" normalizeH="0" baseline="0" noProof="0" dirty="0">
                <a:ln>
                  <a:noFill/>
                </a:ln>
                <a:solidFill>
                  <a:srgbClr val="0070C0"/>
                </a:solidFill>
                <a:effectLst/>
                <a:uLnTx/>
                <a:uFillTx/>
                <a:latin typeface="+mn-ea"/>
                <a:ea typeface="+mn-ea"/>
                <a:cs typeface="SimSun"/>
              </a:rPr>
              <a:t> 互動英語雜誌</a:t>
            </a:r>
            <a:r>
              <a:rPr kumimoji="0" lang="en-US" altLang="zh-TW" sz="2000" i="0" u="none" strike="noStrike" kern="1200" cap="none" spc="-40" normalizeH="0" baseline="0" noProof="0" dirty="0">
                <a:ln>
                  <a:noFill/>
                </a:ln>
                <a:solidFill>
                  <a:srgbClr val="0070C0"/>
                </a:solidFill>
                <a:effectLst/>
                <a:uLnTx/>
                <a:uFillTx/>
                <a:latin typeface="+mn-ea"/>
                <a:ea typeface="+mn-ea"/>
                <a:cs typeface="SimSun"/>
              </a:rPr>
              <a:t>』</a:t>
            </a:r>
            <a:r>
              <a:rPr kumimoji="0" lang="en-US" altLang="zh-TW" sz="2000" spc="-40" dirty="0">
                <a:solidFill>
                  <a:srgbClr val="0070C0"/>
                </a:solidFill>
                <a:latin typeface="+mn-ea"/>
                <a:ea typeface="+mn-ea"/>
                <a:cs typeface="SimSun"/>
              </a:rPr>
              <a:t/>
            </a:r>
            <a:br>
              <a:rPr kumimoji="0" lang="en-US" altLang="zh-TW" sz="2000" spc="-40" dirty="0">
                <a:solidFill>
                  <a:srgbClr val="0070C0"/>
                </a:solidFill>
                <a:latin typeface="+mn-ea"/>
                <a:ea typeface="+mn-ea"/>
                <a:cs typeface="SimSun"/>
              </a:rPr>
            </a:br>
            <a:r>
              <a:rPr kumimoji="0" lang="en-US" altLang="zh-TW" sz="2000" i="0" u="none" strike="noStrike" kern="1200" cap="none" spc="-40" normalizeH="0" baseline="0" noProof="0" dirty="0">
                <a:ln>
                  <a:noFill/>
                </a:ln>
                <a:solidFill>
                  <a:srgbClr val="0070C0"/>
                </a:solidFill>
                <a:effectLst/>
                <a:uLnTx/>
                <a:uFillTx/>
                <a:latin typeface="+mn-ea"/>
                <a:ea typeface="+mn-ea"/>
                <a:cs typeface="SimSun"/>
              </a:rPr>
              <a:t>『</a:t>
            </a:r>
            <a:r>
              <a:rPr kumimoji="0" lang="en-US" altLang="zh-TW" sz="2000" i="0" u="none" strike="noStrike" kern="1200" cap="none" spc="0" normalizeH="0" baseline="0" noProof="0" dirty="0">
                <a:ln>
                  <a:noFill/>
                </a:ln>
                <a:solidFill>
                  <a:srgbClr val="0070C0"/>
                </a:solidFill>
                <a:effectLst/>
                <a:uLnTx/>
                <a:uFillTx/>
                <a:latin typeface="+mn-ea"/>
                <a:ea typeface="+mn-ea"/>
                <a:cs typeface="SimSun"/>
              </a:rPr>
              <a:t>All+</a:t>
            </a:r>
            <a:r>
              <a:rPr kumimoji="0" lang="zh-TW" altLang="en-US" sz="2000" i="0" u="none" strike="noStrike" kern="1200" cap="none" spc="0" normalizeH="0" baseline="0" noProof="0" dirty="0">
                <a:ln>
                  <a:noFill/>
                </a:ln>
                <a:solidFill>
                  <a:srgbClr val="0070C0"/>
                </a:solidFill>
                <a:effectLst/>
                <a:uLnTx/>
                <a:uFillTx/>
                <a:latin typeface="+mn-ea"/>
                <a:ea typeface="+mn-ea"/>
                <a:cs typeface="SimSun"/>
              </a:rPr>
              <a:t>互動英語雜誌</a:t>
            </a:r>
            <a:r>
              <a:rPr kumimoji="0" lang="en-US" altLang="zh-TW" sz="2000" i="0" u="none" strike="noStrike" kern="1200" cap="none" spc="0" normalizeH="0" baseline="0" noProof="0" dirty="0">
                <a:ln>
                  <a:noFill/>
                </a:ln>
                <a:solidFill>
                  <a:srgbClr val="0070C0"/>
                </a:solidFill>
                <a:effectLst/>
                <a:uLnTx/>
                <a:uFillTx/>
                <a:latin typeface="+mn-ea"/>
                <a:ea typeface="+mn-ea"/>
                <a:cs typeface="SimSun"/>
              </a:rPr>
              <a:t>』</a:t>
            </a:r>
            <a:r>
              <a:rPr kumimoji="0" lang="en-US" altLang="zh-TW" sz="2000" dirty="0">
                <a:solidFill>
                  <a:srgbClr val="0070C0"/>
                </a:solidFill>
                <a:latin typeface="+mn-ea"/>
                <a:ea typeface="+mn-ea"/>
                <a:cs typeface="SimSun"/>
              </a:rPr>
              <a:t/>
            </a:r>
            <a:br>
              <a:rPr kumimoji="0" lang="en-US" altLang="zh-TW" sz="2000" dirty="0">
                <a:solidFill>
                  <a:srgbClr val="0070C0"/>
                </a:solidFill>
                <a:latin typeface="+mn-ea"/>
                <a:ea typeface="+mn-ea"/>
                <a:cs typeface="SimSun"/>
              </a:rPr>
            </a:br>
            <a:r>
              <a:rPr kumimoji="0" lang="en-US" altLang="zh-TW" sz="2000" i="0" u="none" strike="noStrike" kern="1200" cap="none" spc="0" normalizeH="0" baseline="0" noProof="0" dirty="0">
                <a:ln>
                  <a:noFill/>
                </a:ln>
                <a:solidFill>
                  <a:srgbClr val="0070C0"/>
                </a:solidFill>
                <a:effectLst/>
                <a:uLnTx/>
                <a:uFillTx/>
                <a:latin typeface="+mn-ea"/>
                <a:ea typeface="+mn-ea"/>
                <a:cs typeface="SimSun"/>
              </a:rPr>
              <a:t>『CNN</a:t>
            </a:r>
            <a:r>
              <a:rPr kumimoji="0" lang="zh-TW" altLang="en-US" sz="2000" i="0" u="none" strike="noStrike" kern="1200" cap="none" spc="-60" normalizeH="0" baseline="0" noProof="0" dirty="0">
                <a:ln>
                  <a:noFill/>
                </a:ln>
                <a:solidFill>
                  <a:srgbClr val="0070C0"/>
                </a:solidFill>
                <a:effectLst/>
                <a:uLnTx/>
                <a:uFillTx/>
                <a:latin typeface="+mn-ea"/>
                <a:ea typeface="+mn-ea"/>
                <a:cs typeface="SimSun"/>
              </a:rPr>
              <a:t> 互動英語雜</a:t>
            </a:r>
            <a:r>
              <a:rPr kumimoji="0" lang="zh-TW" altLang="en-US" sz="2000" i="0" u="none" strike="noStrike" kern="1200" cap="none" spc="-15" normalizeH="0" baseline="0" noProof="0" dirty="0">
                <a:ln>
                  <a:noFill/>
                </a:ln>
                <a:solidFill>
                  <a:srgbClr val="0070C0"/>
                </a:solidFill>
                <a:effectLst/>
                <a:uLnTx/>
                <a:uFillTx/>
                <a:latin typeface="+mn-ea"/>
                <a:ea typeface="+mn-ea"/>
                <a:cs typeface="SimSun"/>
              </a:rPr>
              <a:t>誌</a:t>
            </a:r>
            <a:r>
              <a:rPr kumimoji="0" lang="en-US" altLang="zh-TW" sz="2000" i="0" u="none" strike="noStrike" kern="1200" cap="none" spc="-15" normalizeH="0" baseline="0" noProof="0" dirty="0">
                <a:ln>
                  <a:noFill/>
                </a:ln>
                <a:solidFill>
                  <a:srgbClr val="0070C0"/>
                </a:solidFill>
                <a:effectLst/>
                <a:uLnTx/>
                <a:uFillTx/>
                <a:latin typeface="+mn-ea"/>
                <a:ea typeface="+mn-ea"/>
                <a:cs typeface="SimSun"/>
              </a:rPr>
              <a:t>』</a:t>
            </a:r>
            <a:br>
              <a:rPr kumimoji="0" lang="en-US" altLang="zh-TW" sz="2000" i="0" u="none" strike="noStrike" kern="1200" cap="none" spc="-15" normalizeH="0" baseline="0" noProof="0" dirty="0">
                <a:ln>
                  <a:noFill/>
                </a:ln>
                <a:solidFill>
                  <a:srgbClr val="0070C0"/>
                </a:solidFill>
                <a:effectLst/>
                <a:uLnTx/>
                <a:uFillTx/>
                <a:latin typeface="+mn-ea"/>
                <a:ea typeface="+mn-ea"/>
                <a:cs typeface="SimSun"/>
              </a:rPr>
            </a:br>
            <a:r>
              <a:rPr kumimoji="0" lang="en-US" altLang="zh-TW" sz="2000" i="0" u="none" strike="noStrike" kern="1200" cap="none" spc="-15" normalizeH="0" baseline="0" noProof="0" dirty="0">
                <a:ln>
                  <a:noFill/>
                </a:ln>
                <a:solidFill>
                  <a:srgbClr val="0070C0"/>
                </a:solidFill>
                <a:effectLst/>
                <a:uLnTx/>
                <a:uFillTx/>
                <a:latin typeface="+mn-ea"/>
                <a:ea typeface="+mn-ea"/>
                <a:cs typeface="SimSun"/>
              </a:rPr>
              <a:t>『</a:t>
            </a:r>
            <a:r>
              <a:rPr kumimoji="0" lang="zh-TW" altLang="en-US" sz="2000" i="0" u="none" strike="noStrike" kern="1200" cap="none" spc="-15" normalizeH="0" baseline="0" noProof="0" dirty="0">
                <a:ln>
                  <a:noFill/>
                </a:ln>
                <a:solidFill>
                  <a:srgbClr val="0070C0"/>
                </a:solidFill>
                <a:effectLst/>
                <a:uLnTx/>
                <a:uFillTx/>
                <a:latin typeface="+mn-ea"/>
                <a:ea typeface="+mn-ea"/>
                <a:cs typeface="SimSun"/>
              </a:rPr>
              <a:t>互動日本語雜誌</a:t>
            </a:r>
            <a:r>
              <a:rPr kumimoji="0" lang="en-US" altLang="zh-TW" sz="2000" i="0" u="none" strike="noStrike" kern="1200" cap="none" spc="-15" normalizeH="0" baseline="0" noProof="0" dirty="0">
                <a:ln>
                  <a:noFill/>
                </a:ln>
                <a:solidFill>
                  <a:srgbClr val="0070C0"/>
                </a:solidFill>
                <a:effectLst/>
                <a:uLnTx/>
                <a:uFillTx/>
                <a:latin typeface="+mn-ea"/>
                <a:ea typeface="+mn-ea"/>
                <a:cs typeface="SimSun"/>
              </a:rPr>
              <a:t>』</a:t>
            </a:r>
            <a:r>
              <a:rPr kumimoji="0" lang="zh-TW" altLang="en-US" sz="2000" b="0" i="0" u="none" strike="noStrike" kern="1200" cap="none" spc="-15" normalizeH="0" baseline="0" noProof="0" dirty="0">
                <a:ln>
                  <a:noFill/>
                </a:ln>
                <a:solidFill>
                  <a:schemeClr val="tx1"/>
                </a:solidFill>
                <a:effectLst/>
                <a:uLnTx/>
                <a:uFillTx/>
                <a:latin typeface="+mn-ea"/>
                <a:ea typeface="+mn-ea"/>
                <a:cs typeface="SimSun"/>
              </a:rPr>
              <a:t>等五本</a:t>
            </a:r>
            <a:endParaRPr kumimoji="0" lang="en-US" altLang="zh-TW" sz="2000" b="0" i="0" u="none" strike="noStrike" kern="1200" cap="none" spc="-15" normalizeH="0" baseline="0" noProof="0" dirty="0">
              <a:ln>
                <a:noFill/>
              </a:ln>
              <a:solidFill>
                <a:schemeClr val="tx1"/>
              </a:solidFill>
              <a:effectLst/>
              <a:uLnTx/>
              <a:uFillTx/>
              <a:latin typeface="+mn-ea"/>
              <a:ea typeface="+mn-ea"/>
              <a:cs typeface="SimSun"/>
            </a:endParaRPr>
          </a:p>
          <a:p>
            <a:pPr marL="317500" marR="0" lvl="0" indent="-342900" algn="l" defTabSz="914400" rtl="0" eaLnBrk="0" fontAlgn="base" latinLnBrk="0" hangingPunct="0">
              <a:lnSpc>
                <a:spcPct val="100000"/>
              </a:lnSpc>
              <a:spcBef>
                <a:spcPts val="360"/>
              </a:spcBef>
              <a:spcAft>
                <a:spcPct val="0"/>
              </a:spcAft>
              <a:buClrTx/>
              <a:buSzTx/>
              <a:buFont typeface="Arial" panose="020B0604020202020204" pitchFamily="34" charset="0"/>
              <a:buChar char="•"/>
              <a:tabLst/>
              <a:defRPr/>
            </a:pPr>
            <a:r>
              <a:rPr kumimoji="0" lang="zh-TW" altLang="en-US" sz="2000" b="0" i="0" u="none" strike="noStrike" kern="1200" cap="none" spc="-15" normalizeH="0" baseline="0" noProof="0" dirty="0">
                <a:ln>
                  <a:noFill/>
                </a:ln>
                <a:solidFill>
                  <a:schemeClr val="tx1"/>
                </a:solidFill>
                <a:effectLst/>
                <a:uLnTx/>
                <a:uFillTx/>
                <a:latin typeface="+mn-ea"/>
                <a:ea typeface="+mn-ea"/>
                <a:cs typeface="SimSun"/>
              </a:rPr>
              <a:t>以每個月總數 </a:t>
            </a:r>
            <a:r>
              <a:rPr kumimoji="0" lang="en-US" altLang="zh-TW" sz="2000" b="0" i="0" u="none" strike="noStrike" kern="1200" cap="none" spc="0" normalizeH="0" baseline="0" noProof="0" dirty="0">
                <a:ln>
                  <a:noFill/>
                </a:ln>
                <a:solidFill>
                  <a:schemeClr val="tx1"/>
                </a:solidFill>
                <a:effectLst/>
                <a:uLnTx/>
                <a:uFillTx/>
                <a:latin typeface="+mn-ea"/>
                <a:ea typeface="+mn-ea"/>
                <a:cs typeface="SimSun"/>
              </a:rPr>
              <a:t>100</a:t>
            </a:r>
            <a:r>
              <a:rPr kumimoji="0" lang="zh-TW" altLang="en-US" sz="2000" b="0" i="0" u="none" strike="noStrike" kern="1200" cap="none" spc="-60" normalizeH="0" baseline="0" noProof="0" dirty="0">
                <a:ln>
                  <a:noFill/>
                </a:ln>
                <a:solidFill>
                  <a:schemeClr val="tx1"/>
                </a:solidFill>
                <a:effectLst/>
                <a:uLnTx/>
                <a:uFillTx/>
                <a:latin typeface="+mn-ea"/>
                <a:ea typeface="+mn-ea"/>
                <a:cs typeface="SimSun"/>
              </a:rPr>
              <a:t> 單元持續更</a:t>
            </a:r>
            <a:r>
              <a:rPr kumimoji="0" lang="zh-TW" altLang="en-US" sz="2000" b="0" i="0" u="none" strike="noStrike" kern="1200" cap="none" spc="0" normalizeH="0" baseline="0" noProof="0" dirty="0">
                <a:ln>
                  <a:noFill/>
                </a:ln>
                <a:solidFill>
                  <a:schemeClr val="tx1"/>
                </a:solidFill>
                <a:effectLst/>
                <a:uLnTx/>
                <a:uFillTx/>
                <a:latin typeface="+mn-ea"/>
                <a:ea typeface="+mn-ea"/>
                <a:cs typeface="SimSun"/>
              </a:rPr>
              <a:t>新。</a:t>
            </a:r>
            <a:endParaRPr kumimoji="0" lang="en-US" altLang="zh-TW" sz="2000" b="0" dirty="0">
              <a:latin typeface="+mn-ea"/>
              <a:ea typeface="+mn-ea"/>
              <a:cs typeface="SimSun"/>
            </a:endParaRPr>
          </a:p>
          <a:p>
            <a:pPr marL="317500" marR="0" lvl="0" indent="-342900" algn="l" defTabSz="914400" rtl="0" eaLnBrk="0" fontAlgn="base" latinLnBrk="0" hangingPunct="0">
              <a:lnSpc>
                <a:spcPct val="100000"/>
              </a:lnSpc>
              <a:spcBef>
                <a:spcPts val="360"/>
              </a:spcBef>
              <a:spcAft>
                <a:spcPct val="0"/>
              </a:spcAft>
              <a:buClrTx/>
              <a:buSzTx/>
              <a:buFont typeface="Arial" panose="020B0604020202020204" pitchFamily="34" charset="0"/>
              <a:buChar char="•"/>
              <a:tabLst/>
              <a:defRPr/>
            </a:pPr>
            <a:r>
              <a:rPr kumimoji="0" lang="zh-TW" altLang="en-US" sz="2000" b="0" i="0" u="none" strike="noStrike" kern="1200" cap="none" spc="0" normalizeH="0" baseline="0" noProof="0" dirty="0">
                <a:ln>
                  <a:noFill/>
                </a:ln>
                <a:solidFill>
                  <a:schemeClr val="tx1"/>
                </a:solidFill>
                <a:effectLst/>
                <a:uLnTx/>
                <a:uFillTx/>
                <a:latin typeface="+mn-ea"/>
                <a:ea typeface="+mn-ea"/>
                <a:cs typeface="SimSun"/>
              </a:rPr>
              <a:t>另有職場主題英語</a:t>
            </a:r>
            <a:r>
              <a:rPr kumimoji="0" lang="en-US" altLang="zh-TW" sz="2000" i="0" u="none" strike="noStrike" kern="1200" cap="none" spc="0" normalizeH="0" baseline="0" noProof="0" dirty="0">
                <a:ln>
                  <a:noFill/>
                </a:ln>
                <a:solidFill>
                  <a:srgbClr val="0070C0"/>
                </a:solidFill>
                <a:effectLst/>
                <a:uLnTx/>
                <a:uFillTx/>
                <a:latin typeface="+mn-ea"/>
                <a:ea typeface="+mn-ea"/>
                <a:cs typeface="SimSun"/>
              </a:rPr>
              <a:t>『Biz</a:t>
            </a:r>
            <a:r>
              <a:rPr kumimoji="0" lang="zh-TW" altLang="en-US" sz="2000" i="0" u="none" strike="noStrike" kern="1200" cap="none" spc="-70" normalizeH="0" baseline="0" noProof="0" dirty="0">
                <a:ln>
                  <a:noFill/>
                </a:ln>
                <a:solidFill>
                  <a:srgbClr val="0070C0"/>
                </a:solidFill>
                <a:effectLst/>
                <a:uLnTx/>
                <a:uFillTx/>
                <a:latin typeface="+mn-ea"/>
                <a:ea typeface="+mn-ea"/>
                <a:cs typeface="SimSun"/>
              </a:rPr>
              <a:t> 互動英語雜誌</a:t>
            </a:r>
            <a:r>
              <a:rPr kumimoji="0" lang="en-US" altLang="zh-TW" sz="2000" i="0" u="none" strike="noStrike" kern="1200" cap="none" spc="-70" normalizeH="0" baseline="0" noProof="0" dirty="0">
                <a:ln>
                  <a:noFill/>
                </a:ln>
                <a:solidFill>
                  <a:srgbClr val="0070C0"/>
                </a:solidFill>
                <a:effectLst/>
                <a:uLnTx/>
                <a:uFillTx/>
                <a:latin typeface="+mn-ea"/>
                <a:ea typeface="+mn-ea"/>
                <a:cs typeface="SimSun"/>
              </a:rPr>
              <a:t>』</a:t>
            </a:r>
            <a:br>
              <a:rPr kumimoji="0" lang="en-US" altLang="zh-TW" sz="2000" i="0" u="none" strike="noStrike" kern="1200" cap="none" spc="-70" normalizeH="0" baseline="0" noProof="0" dirty="0">
                <a:ln>
                  <a:noFill/>
                </a:ln>
                <a:solidFill>
                  <a:srgbClr val="0070C0"/>
                </a:solidFill>
                <a:effectLst/>
                <a:uLnTx/>
                <a:uFillTx/>
                <a:latin typeface="+mn-ea"/>
                <a:ea typeface="+mn-ea"/>
                <a:cs typeface="SimSun"/>
              </a:rPr>
            </a:br>
            <a:r>
              <a:rPr kumimoji="0" lang="zh-TW" altLang="en-US" sz="2000" b="0" i="0" u="none" strike="noStrike" kern="1200" cap="none" spc="-70" normalizeH="0" baseline="0" noProof="0" dirty="0">
                <a:ln>
                  <a:noFill/>
                </a:ln>
                <a:solidFill>
                  <a:schemeClr val="tx1"/>
                </a:solidFill>
                <a:effectLst/>
                <a:uLnTx/>
                <a:uFillTx/>
                <a:latin typeface="+mn-ea"/>
                <a:ea typeface="+mn-ea"/>
                <a:cs typeface="SimSun"/>
              </a:rPr>
              <a:t>約 </a:t>
            </a:r>
            <a:r>
              <a:rPr kumimoji="0" lang="en-US" altLang="zh-TW" sz="2000" b="0" i="0" u="none" strike="noStrike" kern="1200" cap="none" spc="0" normalizeH="0" baseline="0" noProof="0" dirty="0">
                <a:ln>
                  <a:noFill/>
                </a:ln>
                <a:solidFill>
                  <a:schemeClr val="tx1"/>
                </a:solidFill>
                <a:effectLst/>
                <a:uLnTx/>
                <a:uFillTx/>
                <a:latin typeface="+mn-ea"/>
                <a:ea typeface="+mn-ea"/>
                <a:cs typeface="SimSun"/>
              </a:rPr>
              <a:t>1,800</a:t>
            </a:r>
            <a:r>
              <a:rPr kumimoji="0" lang="zh-TW" altLang="en-US" sz="2000" b="0" i="0" u="none" strike="noStrike" kern="1200" cap="none" spc="-50" normalizeH="0" baseline="0" noProof="0" dirty="0">
                <a:ln>
                  <a:noFill/>
                </a:ln>
                <a:solidFill>
                  <a:schemeClr val="tx1"/>
                </a:solidFill>
                <a:effectLst/>
                <a:uLnTx/>
                <a:uFillTx/>
                <a:latin typeface="+mn-ea"/>
                <a:ea typeface="+mn-ea"/>
                <a:cs typeface="SimSun"/>
              </a:rPr>
              <a:t> 個單元課程。</a:t>
            </a:r>
            <a:endParaRPr kumimoji="0" lang="zh-TW" altLang="en-US" sz="2000" b="0" i="0" u="none" strike="noStrike" kern="1200" cap="none" spc="0" normalizeH="0" baseline="0" noProof="0" dirty="0">
              <a:ln>
                <a:noFill/>
              </a:ln>
              <a:solidFill>
                <a:schemeClr val="tx1"/>
              </a:solidFill>
              <a:effectLst/>
              <a:uLnTx/>
              <a:uFillTx/>
              <a:latin typeface="+mn-ea"/>
              <a:ea typeface="+mn-ea"/>
              <a:cs typeface="SimSun"/>
            </a:endParaRPr>
          </a:p>
        </p:txBody>
      </p:sp>
      <p:pic>
        <p:nvPicPr>
          <p:cNvPr id="39" name="object 5"/>
          <p:cNvPicPr/>
          <p:nvPr/>
        </p:nvPicPr>
        <p:blipFill>
          <a:blip r:embed="rId3" cstate="print"/>
          <a:stretch>
            <a:fillRect/>
          </a:stretch>
        </p:blipFill>
        <p:spPr>
          <a:xfrm>
            <a:off x="5643583" y="2205604"/>
            <a:ext cx="6403274" cy="3198458"/>
          </a:xfrm>
          <a:prstGeom prst="rect">
            <a:avLst/>
          </a:prstGeom>
          <a:ln>
            <a:solidFill>
              <a:schemeClr val="tx1"/>
            </a:solidFill>
          </a:ln>
        </p:spPr>
      </p:pic>
      <p:sp>
        <p:nvSpPr>
          <p:cNvPr id="2" name="Google Shape;101;p2">
            <a:extLst>
              <a:ext uri="{FF2B5EF4-FFF2-40B4-BE49-F238E27FC236}">
                <a16:creationId xmlns:a16="http://schemas.microsoft.com/office/drawing/2014/main" xmlns="" id="{3974B95C-EF70-AE16-3D1E-B675424AC027}"/>
              </a:ext>
            </a:extLst>
          </p:cNvPr>
          <p:cNvSpPr txBox="1">
            <a:spLocks/>
          </p:cNvSpPr>
          <p:nvPr/>
        </p:nvSpPr>
        <p:spPr bwMode="auto">
          <a:xfrm>
            <a:off x="112500" y="116540"/>
            <a:ext cx="10515600" cy="67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內容說明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24097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14;p4"/>
          <p:cNvSpPr txBox="1">
            <a:spLocks/>
          </p:cNvSpPr>
          <p:nvPr/>
        </p:nvSpPr>
        <p:spPr>
          <a:xfrm>
            <a:off x="263190" y="1401081"/>
            <a:ext cx="4392610" cy="4351338"/>
          </a:xfrm>
          <a:prstGeom prst="rect">
            <a:avLst/>
          </a:prstGeom>
          <a:noFill/>
          <a:ln>
            <a:noFill/>
          </a:ln>
        </p:spPr>
        <p:txBody>
          <a:bodyPr spcFirstLastPara="1" wrap="square" lIns="91425" tIns="45700" rIns="91425" bIns="45700" anchor="t" anchorCtr="0">
            <a:normAutofit/>
          </a:bodyPr>
          <a:lstStyle/>
          <a:p>
            <a:pPr marL="457200" marR="0" lvl="1"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en-US" altLang="zh-TW" sz="28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2</a:t>
            </a:r>
            <a:r>
              <a:rPr kumimoji="0" lang="zh-TW" altLang="en-US" sz="28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r>
              <a:rPr kumimoji="0" lang="zh-TW" altLang="en-US" sz="2800" i="0" u="none" strike="noStrike" kern="1200" cap="none" spc="0" normalizeH="0" baseline="0" noProof="0" dirty="0">
                <a:ln>
                  <a:noFill/>
                </a:ln>
                <a:effectLst/>
                <a:uLnTx/>
                <a:uFillTx/>
                <a:latin typeface="Microsoft JhengHei"/>
                <a:ea typeface="Microsoft JhengHei"/>
                <a:cs typeface="Microsoft JhengHei"/>
                <a:sym typeface="Microsoft JhengHei"/>
              </a:rPr>
              <a:t>主題館：</a:t>
            </a:r>
            <a:r>
              <a:rPr kumimoji="0" lang="zh-TW" altLang="en-US" sz="28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zh-TW" altLang="en-US" sz="28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將雜誌館內容以主題方式呈現，以利讀者選擇自己喜好或需要的主題進入閱讀學習，內容分為</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457200" marR="0" lvl="1"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生活風格</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人際關係</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商業職場</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旅遊度假</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多元文化</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教育學習</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人文藝術</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自然環境</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生物科學</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醫療健康</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運動體育</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科學新知</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數位科技</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國際政經</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人物特寫</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社會專題</a:t>
            </a:r>
            <a:r>
              <a:rPr kumimoji="0" lang="en-US" altLang="zh-TW" sz="2000" i="0" u="none" strike="noStrike" kern="1200" cap="none" spc="0" normalizeH="0" baseline="0" noProof="0" dirty="0">
                <a:ln>
                  <a:noFill/>
                </a:ln>
                <a:solidFill>
                  <a:srgbClr val="0070C0"/>
                </a:solidFill>
                <a:effectLst/>
                <a:uLnTx/>
                <a:uFillTx/>
                <a:latin typeface="Microsoft JhengHei"/>
                <a:ea typeface="Microsoft JhengHei"/>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等</a:t>
            </a:r>
            <a:r>
              <a:rPr kumimoji="0" lang="zh-TW" altLang="en-US" sz="2000" b="0" i="0" u="none" strike="noStrike" kern="1200" cap="none" spc="0" normalizeH="0" baseline="0" noProof="0" dirty="0">
                <a:ln>
                  <a:noFill/>
                </a:ln>
                <a:effectLst/>
                <a:uLnTx/>
                <a:uFillTx/>
                <a:latin typeface="Microsoft JhengHei"/>
                <a:ea typeface="Microsoft JhengHei"/>
                <a:cs typeface="Microsoft JhengHei"/>
                <a:sym typeface="Microsoft JhengHei"/>
              </a:rPr>
              <a:t>十六大主題。</a:t>
            </a:r>
            <a:endParaRPr kumimoji="0" lang="zh-TW" altLang="en-US" sz="2000" b="0" i="0" u="none" strike="noStrike" kern="1200" cap="none" spc="0" normalizeH="0" baseline="0" noProof="0" dirty="0">
              <a:ln>
                <a:noFill/>
              </a:ln>
              <a:effectLst/>
              <a:uLnTx/>
              <a:uFillTx/>
              <a:latin typeface="+mn-lt"/>
              <a:ea typeface="+mn-ea"/>
              <a:cs typeface="+mn-cs"/>
            </a:endParaRPr>
          </a:p>
        </p:txBody>
      </p:sp>
      <p:pic>
        <p:nvPicPr>
          <p:cNvPr id="27" name="object 6"/>
          <p:cNvPicPr/>
          <p:nvPr/>
        </p:nvPicPr>
        <p:blipFill>
          <a:blip r:embed="rId2" cstate="print"/>
          <a:stretch>
            <a:fillRect/>
          </a:stretch>
        </p:blipFill>
        <p:spPr>
          <a:xfrm>
            <a:off x="4871830" y="2060810"/>
            <a:ext cx="6791643" cy="3559228"/>
          </a:xfrm>
          <a:prstGeom prst="rect">
            <a:avLst/>
          </a:prstGeom>
        </p:spPr>
      </p:pic>
      <p:sp>
        <p:nvSpPr>
          <p:cNvPr id="2" name="Google Shape;101;p2">
            <a:extLst>
              <a:ext uri="{FF2B5EF4-FFF2-40B4-BE49-F238E27FC236}">
                <a16:creationId xmlns:a16="http://schemas.microsoft.com/office/drawing/2014/main" xmlns="" id="{98DD425E-17DB-BC5E-C403-CB100071A69F}"/>
              </a:ext>
            </a:extLst>
          </p:cNvPr>
          <p:cNvSpPr txBox="1">
            <a:spLocks/>
          </p:cNvSpPr>
          <p:nvPr/>
        </p:nvSpPr>
        <p:spPr bwMode="auto">
          <a:xfrm>
            <a:off x="112500" y="116540"/>
            <a:ext cx="10515600" cy="67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內容說明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84058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6;p6"/>
          <p:cNvSpPr txBox="1">
            <a:spLocks/>
          </p:cNvSpPr>
          <p:nvPr/>
        </p:nvSpPr>
        <p:spPr bwMode="auto">
          <a:xfrm>
            <a:off x="623240" y="1484730"/>
            <a:ext cx="345648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en-US" altLang="zh-TW" sz="24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3</a:t>
            </a:r>
            <a:r>
              <a:rPr kumimoji="0" lang="zh-TW" altLang="en-US" sz="24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、每日一句</a:t>
            </a:r>
            <a:endParaRPr kumimoji="0" lang="en-US" altLang="zh-TW" sz="24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endParaRPr kumimoji="0" lang="en-US" altLang="zh-TW" sz="2000" b="0" dirty="0">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除了以上豐富的單元課程外，也提供讀者每日一個英語佳句學習，包括時事新聞、文學名句、名人佳句</a:t>
            </a: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等。</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endParaRPr kumimoji="0" lang="en-US" altLang="zh-TW" sz="2000" b="0" dirty="0">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並提供收藏功能。</a:t>
            </a: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object 5"/>
          <p:cNvPicPr/>
          <p:nvPr/>
        </p:nvPicPr>
        <p:blipFill>
          <a:blip r:embed="rId3" cstate="print"/>
          <a:stretch>
            <a:fillRect/>
          </a:stretch>
        </p:blipFill>
        <p:spPr>
          <a:xfrm>
            <a:off x="4404465" y="1988800"/>
            <a:ext cx="7193139" cy="3550755"/>
          </a:xfrm>
          <a:prstGeom prst="rect">
            <a:avLst/>
          </a:prstGeom>
          <a:ln>
            <a:solidFill>
              <a:schemeClr val="tx1"/>
            </a:solidFill>
          </a:ln>
        </p:spPr>
      </p:pic>
      <p:sp>
        <p:nvSpPr>
          <p:cNvPr id="2" name="Google Shape;101;p2">
            <a:extLst>
              <a:ext uri="{FF2B5EF4-FFF2-40B4-BE49-F238E27FC236}">
                <a16:creationId xmlns:a16="http://schemas.microsoft.com/office/drawing/2014/main" xmlns="" id="{9015D8A2-F3DE-E1D4-4D3E-D1108BAFF32B}"/>
              </a:ext>
            </a:extLst>
          </p:cNvPr>
          <p:cNvSpPr txBox="1">
            <a:spLocks/>
          </p:cNvSpPr>
          <p:nvPr/>
        </p:nvSpPr>
        <p:spPr bwMode="auto">
          <a:xfrm>
            <a:off x="112500" y="116540"/>
            <a:ext cx="10515600" cy="67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內容說明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0;p5"/>
          <p:cNvSpPr txBox="1">
            <a:spLocks/>
          </p:cNvSpPr>
          <p:nvPr/>
        </p:nvSpPr>
        <p:spPr bwMode="auto">
          <a:xfrm>
            <a:off x="463179" y="1253331"/>
            <a:ext cx="440865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8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三、遊台灣學英語：</a:t>
            </a:r>
            <a:br>
              <a:rPr kumimoji="0" lang="zh-TW" altLang="en-US" sz="28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endParaRPr kumimoji="0" lang="en-US" altLang="zh-TW" sz="280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400" i="0" u="none" strike="noStrike" kern="1200" cap="none" spc="0" normalizeH="0" baseline="0" noProof="0" dirty="0">
                <a:ln>
                  <a:noFill/>
                </a:ln>
                <a:effectLst/>
                <a:uLnTx/>
                <a:uFillTx/>
                <a:latin typeface="Microsoft JhengHei"/>
                <a:ea typeface="Microsoft JhengHei"/>
                <a:cs typeface="Microsoft JhengHei"/>
                <a:sym typeface="Microsoft JhengHei"/>
              </a:rPr>
              <a:t>在地文化主題</a:t>
            </a:r>
            <a:endParaRPr kumimoji="0" lang="en-US" altLang="zh-TW" sz="2400" dirty="0">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目前地方景點課程已經有九個縣市，包括台北市、新北市、新竹市、台中市、彰化市、南投市、高雄市、花蓮縣、台東縣以及連江縣在內的知名景點課程。除景點課程以外，也應用現實會出現的生活場所如便利商店、藥妝店、捷運、圖書館、博物館、夜市、麵包店</a:t>
            </a: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等提供總數超過</a:t>
            </a: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1,200</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個必備課程。</a:t>
            </a:r>
            <a:endParaRPr kumimoji="0" lang="zh-TW" alt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object 4"/>
          <p:cNvPicPr/>
          <p:nvPr/>
        </p:nvPicPr>
        <p:blipFill>
          <a:blip r:embed="rId2" cstate="print"/>
          <a:stretch>
            <a:fillRect/>
          </a:stretch>
        </p:blipFill>
        <p:spPr>
          <a:xfrm>
            <a:off x="4871830" y="1772770"/>
            <a:ext cx="6922289" cy="3688012"/>
          </a:xfrm>
          <a:prstGeom prst="rect">
            <a:avLst/>
          </a:prstGeom>
        </p:spPr>
      </p:pic>
      <p:sp>
        <p:nvSpPr>
          <p:cNvPr id="2" name="Google Shape;101;p2">
            <a:extLst>
              <a:ext uri="{FF2B5EF4-FFF2-40B4-BE49-F238E27FC236}">
                <a16:creationId xmlns:a16="http://schemas.microsoft.com/office/drawing/2014/main" xmlns="" id="{3C502CA0-58F5-4A51-7EA7-8A035A67B2C0}"/>
              </a:ext>
            </a:extLst>
          </p:cNvPr>
          <p:cNvSpPr txBox="1">
            <a:spLocks/>
          </p:cNvSpPr>
          <p:nvPr/>
        </p:nvSpPr>
        <p:spPr bwMode="auto">
          <a:xfrm>
            <a:off x="112500" y="116540"/>
            <a:ext cx="10515600" cy="67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內容說明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18280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1794589" y="1446246"/>
            <a:ext cx="204383" cy="419457"/>
          </a:xfrm>
          <a:prstGeom prst="roundRect">
            <a:avLst/>
          </a:prstGeom>
          <a:noFill/>
          <a:ln>
            <a:noFill/>
          </a:ln>
        </p:spPr>
        <p:txBody>
          <a:bodyPr wrap="none">
            <a:spAutoFit/>
          </a:bodyPr>
          <a:lstStyle/>
          <a:p>
            <a:pPr>
              <a:defRPr/>
            </a:pPr>
            <a:endParaRPr lang="zh-TW" altLang="en-US" sz="2000">
              <a:solidFill>
                <a:srgbClr val="000000"/>
              </a:solidFill>
              <a:latin typeface="Times New Roman" pitchFamily="18" charset="0"/>
              <a:ea typeface="標楷體" pitchFamily="65" charset="-120"/>
              <a:cs typeface="Times New Roman" pitchFamily="18" charset="0"/>
            </a:endParaRPr>
          </a:p>
        </p:txBody>
      </p:sp>
      <p:sp>
        <p:nvSpPr>
          <p:cNvPr id="14" name="Google Shape;140;p8"/>
          <p:cNvSpPr txBox="1">
            <a:spLocks/>
          </p:cNvSpPr>
          <p:nvPr/>
        </p:nvSpPr>
        <p:spPr>
          <a:xfrm>
            <a:off x="335200" y="2279805"/>
            <a:ext cx="4810842" cy="2409370"/>
          </a:xfrm>
          <a:prstGeom prst="rect">
            <a:avLst/>
          </a:prstGeom>
          <a:noFill/>
          <a:ln>
            <a:noFill/>
          </a:ln>
        </p:spPr>
        <p:txBody>
          <a:bodyPr spcFirstLastPara="1" wrap="square" lIns="91425" tIns="45700" rIns="91425" bIns="45700" anchor="ctr" anchorCtr="0">
            <a:noAutofit/>
          </a:bodyPr>
          <a:lstStyle/>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進入後，讀者申請屬於自己的帳號後即可使用個人化學習瀏覽紀錄，包括以下功能</a:t>
            </a:r>
            <a:endParaRPr kumimoji="0" lang="en-US" altLang="zh-TW" sz="2000" b="0" dirty="0">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1.</a:t>
            </a:r>
            <a:r>
              <a:rPr kumimoji="0" lang="zh-TW" altLang="en-US" sz="2000" b="0" i="0" u="none" strike="noStrike" kern="1200" cap="none" spc="0" normalizeH="0" baseline="0" noProof="0" dirty="0">
                <a:ln>
                  <a:noFill/>
                </a:ln>
                <a:solidFill>
                  <a:srgbClr val="FF0000"/>
                </a:solidFill>
                <a:effectLst/>
                <a:uLnTx/>
                <a:uFillTx/>
                <a:latin typeface="Microsoft JhengHei"/>
                <a:ea typeface="Microsoft JhengHei"/>
                <a:cs typeface="Microsoft JhengHei"/>
                <a:sym typeface="Microsoft JhengHei"/>
              </a:rPr>
              <a:t>個人總累積觀看時間</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紀錄個人的總共瀏覽學習總時間。</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2.</a:t>
            </a:r>
            <a:r>
              <a:rPr kumimoji="0" lang="zh-TW" altLang="en-US" sz="2000" b="0" i="0" u="none" strike="noStrike" kern="1200" cap="none" spc="0" normalizeH="0" baseline="0" noProof="0" dirty="0">
                <a:ln>
                  <a:noFill/>
                </a:ln>
                <a:solidFill>
                  <a:srgbClr val="FF0000"/>
                </a:solidFill>
                <a:effectLst/>
                <a:uLnTx/>
                <a:uFillTx/>
                <a:latin typeface="Microsoft JhengHei"/>
                <a:ea typeface="Microsoft JhengHei"/>
                <a:cs typeface="Microsoft JhengHei"/>
                <a:sym typeface="Microsoft JhengHei"/>
              </a:rPr>
              <a:t>單元課程瀏覽紀錄</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紀錄個人各單元課程瀏覽總時間、該單元課程最後瀏覽時間。</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
            </a:r>
            <a:b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b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3.</a:t>
            </a:r>
            <a:r>
              <a:rPr kumimoji="0" lang="zh-TW" altLang="en-US" sz="2000" b="0" i="0" u="none" strike="noStrike" kern="1200" cap="none" spc="0" normalizeH="0" baseline="0" noProof="0" dirty="0">
                <a:ln>
                  <a:noFill/>
                </a:ln>
                <a:solidFill>
                  <a:srgbClr val="FF0000"/>
                </a:solidFill>
                <a:effectLst/>
                <a:uLnTx/>
                <a:uFillTx/>
                <a:latin typeface="Microsoft JhengHei"/>
                <a:ea typeface="Microsoft JhengHei"/>
                <a:cs typeface="Microsoft JhengHei"/>
                <a:sym typeface="Microsoft JhengHei"/>
              </a:rPr>
              <a:t>我的收藏</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endPar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endParaRPr>
          </a:p>
          <a:p>
            <a:pPr marL="0" marR="0" lvl="0" indent="0" algn="l" defTabSz="914400" rtl="0" eaLnBrk="0" fontAlgn="base" latinLnBrk="0" hangingPunct="0">
              <a:lnSpc>
                <a:spcPct val="90000"/>
              </a:lnSpc>
              <a:spcBef>
                <a:spcPts val="0"/>
              </a:spcBef>
              <a:spcAft>
                <a:spcPts val="0"/>
              </a:spcAft>
              <a:buClr>
                <a:schemeClr val="dk1"/>
              </a:buClr>
              <a:buSzPts val="2400"/>
              <a:buFont typeface="Microsoft JhengHei"/>
              <a:buNone/>
              <a:tabLst/>
              <a:defRPr/>
            </a:pP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讀者可在課程畫面點選收藏功能，可收藏單元課程、我的單字例句、每日一句等。在我的收藏中還可以直接點選</a:t>
            </a: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前往課程</a:t>
            </a:r>
            <a:r>
              <a:rPr kumimoji="0" lang="en-US" altLang="zh-TW"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立即回到該單元課程。</a:t>
            </a:r>
            <a:endParaRPr kumimoji="0" lang="zh-TW" alt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object 4"/>
          <p:cNvPicPr/>
          <p:nvPr/>
        </p:nvPicPr>
        <p:blipFill>
          <a:blip r:embed="rId3" cstate="print"/>
          <a:stretch>
            <a:fillRect/>
          </a:stretch>
        </p:blipFill>
        <p:spPr>
          <a:xfrm>
            <a:off x="5519920" y="1865703"/>
            <a:ext cx="6483395" cy="3672510"/>
          </a:xfrm>
          <a:prstGeom prst="rect">
            <a:avLst/>
          </a:prstGeom>
        </p:spPr>
      </p:pic>
      <p:sp>
        <p:nvSpPr>
          <p:cNvPr id="2" name="Google Shape;132;p7">
            <a:extLst>
              <a:ext uri="{FF2B5EF4-FFF2-40B4-BE49-F238E27FC236}">
                <a16:creationId xmlns:a16="http://schemas.microsoft.com/office/drawing/2014/main" xmlns="" id="{0CC0B967-CB6F-219A-4D6A-5B07A25D705F}"/>
              </a:ext>
            </a:extLst>
          </p:cNvPr>
          <p:cNvSpPr txBox="1">
            <a:spLocks/>
          </p:cNvSpPr>
          <p:nvPr/>
        </p:nvSpPr>
        <p:spPr>
          <a:xfrm>
            <a:off x="695250" y="116540"/>
            <a:ext cx="10515600" cy="704953"/>
          </a:xfrm>
          <a:prstGeom prst="rect">
            <a:avLst/>
          </a:prstGeom>
          <a:noFill/>
          <a:ln>
            <a:noFill/>
          </a:ln>
        </p:spPr>
        <p:txBody>
          <a:bodyPr spcFirstLastPara="1" wrap="square" lIns="91425" tIns="45700" rIns="91425" bIns="45700" anchor="ctr" anchorCtr="0">
            <a:normAutofit/>
          </a:bodyPr>
          <a:lstStyle/>
          <a:p>
            <a:pPr marL="0" marR="0" lvl="0" indent="0" defTabSz="914400" rtl="0" eaLnBrk="0" fontAlgn="base" latinLnBrk="0" hangingPunct="0">
              <a:lnSpc>
                <a:spcPct val="90000"/>
              </a:lnSpc>
              <a:spcBef>
                <a:spcPts val="0"/>
              </a:spcBef>
              <a:spcAft>
                <a:spcPts val="0"/>
              </a:spcAft>
              <a:buClr>
                <a:schemeClr val="dk1"/>
              </a:buClr>
              <a:buSzPts val="4400"/>
              <a:buFont typeface="Microsoft JhengHei"/>
              <a:buNone/>
              <a:tabLst/>
              <a:defRPr/>
            </a:pPr>
            <a:r>
              <a:rPr kumimoji="0" lang="zh-TW" altLang="en-US" sz="3900" b="1" i="0" u="none" strike="noStrike" kern="1200" cap="none" spc="0" normalizeH="0" baseline="0" noProof="0" dirty="0">
                <a:ln>
                  <a:noFill/>
                </a:ln>
                <a:solidFill>
                  <a:schemeClr val="bg1"/>
                </a:solidFill>
                <a:effectLst/>
                <a:uLnTx/>
                <a:uFillTx/>
                <a:latin typeface="Microsoft JhengHei"/>
                <a:ea typeface="Microsoft JhengHei"/>
                <a:cs typeface="Microsoft JhengHei"/>
                <a:sym typeface="Microsoft JhengHei"/>
              </a:rPr>
              <a:t>功能說明</a:t>
            </a:r>
            <a:endParaRPr kumimoji="0" lang="zh-TW" altLang="en-US" sz="39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7435637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46;p9"/>
          <p:cNvSpPr txBox="1">
            <a:spLocks/>
          </p:cNvSpPr>
          <p:nvPr/>
        </p:nvSpPr>
        <p:spPr>
          <a:xfrm>
            <a:off x="479220" y="1484730"/>
            <a:ext cx="4320600" cy="3744520"/>
          </a:xfrm>
          <a:prstGeom prst="rect">
            <a:avLst/>
          </a:prstGeom>
          <a:noFill/>
          <a:ln>
            <a:noFill/>
          </a:ln>
        </p:spPr>
        <p:txBody>
          <a:bodyPr spcFirstLastPara="1" wrap="square" lIns="91425" tIns="45700" rIns="91425" bIns="45700" anchor="t" anchorCtr="0">
            <a:normAutofit/>
          </a:bodyPr>
          <a:lstStyle/>
          <a:p>
            <a:pPr marL="0" marR="0" lvl="0" indent="0" algn="l" defTabSz="914400" rtl="0" eaLnBrk="0" fontAlgn="base" latinLnBrk="0" hangingPunct="0">
              <a:lnSpc>
                <a:spcPct val="90000"/>
              </a:lnSpc>
              <a:spcBef>
                <a:spcPts val="0"/>
              </a:spcBef>
              <a:spcAft>
                <a:spcPts val="0"/>
              </a:spcAft>
              <a:buClr>
                <a:schemeClr val="dk1"/>
              </a:buClr>
              <a:buSzPts val="2400"/>
              <a:buFont typeface="Arial" panose="020B0604020202020204" pitchFamily="34" charset="0"/>
              <a:buNone/>
              <a:tabLst/>
              <a:defRPr/>
            </a:pPr>
            <a:r>
              <a:rPr kumimoji="0" lang="zh-TW" altLang="en-US" sz="2400" i="0" u="none" strike="noStrike" kern="1200" cap="none" spc="0" normalizeH="0" baseline="0" noProof="0" dirty="0">
                <a:ln>
                  <a:noFill/>
                </a:ln>
                <a:effectLst/>
                <a:uLnTx/>
                <a:uFillTx/>
                <a:latin typeface="+mn-ea"/>
                <a:ea typeface="+mn-ea"/>
                <a:cs typeface="Microsoft JhengHei"/>
                <a:sym typeface="Microsoft JhengHei"/>
              </a:rPr>
              <a:t>單元課程搜尋功能：</a:t>
            </a:r>
            <a:endParaRPr kumimoji="0" lang="zh-TW" altLang="en-US" sz="2400" i="0" u="none" strike="noStrike" kern="1200" cap="none" spc="0" normalizeH="0" baseline="0" noProof="0" dirty="0">
              <a:ln>
                <a:noFill/>
              </a:ln>
              <a:effectLst/>
              <a:uLnTx/>
              <a:uFillTx/>
              <a:latin typeface="+mn-ea"/>
              <a:ea typeface="+mn-ea"/>
              <a:cs typeface="+mn-cs"/>
            </a:endParaRPr>
          </a:p>
          <a:p>
            <a:pPr marL="0" marR="0" lvl="0" indent="0" algn="l" defTabSz="914400" rtl="0" eaLnBrk="0" fontAlgn="base" latinLnBrk="0" hangingPunct="0">
              <a:lnSpc>
                <a:spcPct val="90000"/>
              </a:lnSpc>
              <a:spcBef>
                <a:spcPts val="1000"/>
              </a:spcBef>
              <a:spcAft>
                <a:spcPts val="0"/>
              </a:spcAft>
              <a:buClr>
                <a:schemeClr val="dk1"/>
              </a:buClr>
              <a:buSzPts val="2400"/>
              <a:buFont typeface="Arial" panose="020B0604020202020204" pitchFamily="34" charset="0"/>
              <a:buNone/>
              <a:tabLst/>
              <a:defRPr/>
            </a:pP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讀者進入雜誌館或主題館後，可選擇依年份</a:t>
            </a:r>
            <a: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月份</a:t>
            </a:r>
            <a: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主題</a:t>
            </a:r>
            <a:r>
              <a:rPr kumimoji="0" lang="en-US" altLang="zh-TW"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a:t>
            </a:r>
            <a:r>
              <a:rPr kumimoji="0" lang="zh-TW" altLang="en-US" sz="2000" b="0" i="0" u="none" strike="noStrike" kern="1200" cap="none" spc="0" normalizeH="0" baseline="0" noProof="0" dirty="0">
                <a:ln>
                  <a:noFill/>
                </a:ln>
                <a:solidFill>
                  <a:schemeClr val="tx1"/>
                </a:solidFill>
                <a:effectLst/>
                <a:uLnTx/>
                <a:uFillTx/>
                <a:latin typeface="+mn-ea"/>
                <a:ea typeface="+mn-ea"/>
                <a:cs typeface="Microsoft JhengHei"/>
                <a:sym typeface="Microsoft JhengHei"/>
              </a:rPr>
              <a:t>主題子分類等排列篩選課程，或是用標題搜尋想要找的課程。搜尋到想要的課程時即可進入或點選收藏。</a:t>
            </a:r>
            <a:endParaRPr kumimoji="0" lang="zh-TW" altLang="en-US" sz="2000" b="0" i="0" u="none" strike="noStrike" kern="1200" cap="none" spc="0" normalizeH="0" baseline="0" noProof="0" dirty="0">
              <a:ln>
                <a:noFill/>
              </a:ln>
              <a:solidFill>
                <a:schemeClr val="tx1"/>
              </a:solidFill>
              <a:effectLst/>
              <a:uLnTx/>
              <a:uFillTx/>
              <a:latin typeface="+mn-ea"/>
              <a:ea typeface="+mn-ea"/>
              <a:cs typeface="+mn-cs"/>
            </a:endParaRPr>
          </a:p>
        </p:txBody>
      </p:sp>
      <p:pic>
        <p:nvPicPr>
          <p:cNvPr id="18" name="object 5"/>
          <p:cNvPicPr/>
          <p:nvPr/>
        </p:nvPicPr>
        <p:blipFill>
          <a:blip r:embed="rId3" cstate="print"/>
          <a:stretch>
            <a:fillRect/>
          </a:stretch>
        </p:blipFill>
        <p:spPr>
          <a:xfrm>
            <a:off x="4943840" y="1772770"/>
            <a:ext cx="7128990" cy="3744520"/>
          </a:xfrm>
          <a:prstGeom prst="rect">
            <a:avLst/>
          </a:prstGeom>
        </p:spPr>
      </p:pic>
    </p:spTree>
    <p:extLst>
      <p:ext uri="{BB962C8B-B14F-4D97-AF65-F5344CB8AC3E}">
        <p14:creationId xmlns:p14="http://schemas.microsoft.com/office/powerpoint/2010/main" xmlns="" val="3392685591"/>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69595</TotalTime>
  <Words>867</Words>
  <Application>Microsoft Office PowerPoint</Application>
  <PresentationFormat>自訂</PresentationFormat>
  <Paragraphs>92</Paragraphs>
  <Slides>19</Slides>
  <Notes>7</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自訂設計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duckdon</dc:creator>
  <cp:lastModifiedBy>Administrator</cp:lastModifiedBy>
  <cp:revision>1713</cp:revision>
  <cp:lastPrinted>2019-04-26T02:59:28Z</cp:lastPrinted>
  <dcterms:created xsi:type="dcterms:W3CDTF">2005-05-21T16:04:09Z</dcterms:created>
  <dcterms:modified xsi:type="dcterms:W3CDTF">2026-05-22T04:53:24Z</dcterms:modified>
</cp:coreProperties>
</file>